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83" r:id="rId3"/>
    <p:sldId id="284" r:id="rId4"/>
    <p:sldId id="285" r:id="rId5"/>
    <p:sldId id="286" r:id="rId6"/>
    <p:sldId id="287" r:id="rId7"/>
    <p:sldId id="297" r:id="rId8"/>
    <p:sldId id="298" r:id="rId9"/>
    <p:sldId id="299" r:id="rId10"/>
    <p:sldId id="300" r:id="rId11"/>
    <p:sldId id="306" r:id="rId12"/>
    <p:sldId id="308" r:id="rId13"/>
    <p:sldId id="429" r:id="rId14"/>
    <p:sldId id="310" r:id="rId15"/>
    <p:sldId id="311" r:id="rId16"/>
    <p:sldId id="312" r:id="rId17"/>
    <p:sldId id="313" r:id="rId18"/>
    <p:sldId id="316" r:id="rId19"/>
    <p:sldId id="318" r:id="rId20"/>
    <p:sldId id="319" r:id="rId21"/>
    <p:sldId id="322" r:id="rId22"/>
    <p:sldId id="432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430" r:id="rId40"/>
    <p:sldId id="431" r:id="rId41"/>
    <p:sldId id="355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83" r:id="rId67"/>
    <p:sldId id="384" r:id="rId68"/>
    <p:sldId id="385" r:id="rId69"/>
    <p:sldId id="386" r:id="rId70"/>
    <p:sldId id="387" r:id="rId71"/>
    <p:sldId id="388" r:id="rId72"/>
    <p:sldId id="389" r:id="rId73"/>
    <p:sldId id="390" r:id="rId74"/>
    <p:sldId id="395" r:id="rId75"/>
    <p:sldId id="398" r:id="rId76"/>
    <p:sldId id="399" r:id="rId77"/>
    <p:sldId id="400" r:id="rId78"/>
    <p:sldId id="401" r:id="rId79"/>
    <p:sldId id="402" r:id="rId80"/>
    <p:sldId id="403" r:id="rId81"/>
    <p:sldId id="404" r:id="rId82"/>
    <p:sldId id="405" r:id="rId83"/>
    <p:sldId id="406" r:id="rId84"/>
    <p:sldId id="409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25" r:id="rId95"/>
    <p:sldId id="427" r:id="rId96"/>
    <p:sldId id="428" r:id="rId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036C0-4D3C-436C-9D20-C1C5F15EFEA0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81916-C139-4D64-9106-CB0B1F774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75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D904827-85BC-4167-B117-CFA8792185B5}" type="slidenum">
              <a:rPr lang="en-US" altLang="zh-CN">
                <a:latin typeface="Times New Roman" charset="0"/>
              </a:rPr>
              <a:pPr>
                <a:defRPr/>
              </a:pPr>
              <a:t>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68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9F77CC24-BBA5-423E-906F-DE1EB448567A}" type="slidenum">
              <a:rPr lang="en-US" altLang="zh-CN">
                <a:latin typeface="Times New Roman" charset="0"/>
              </a:rPr>
              <a:pPr>
                <a:defRPr/>
              </a:pPr>
              <a:t>11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26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D7E07C0-F6BC-4675-A254-F1EFADE3081E}" type="slidenum">
              <a:rPr lang="en-US" altLang="zh-CN">
                <a:latin typeface="Times New Roman" charset="0"/>
              </a:rPr>
              <a:pPr>
                <a:defRPr/>
              </a:pPr>
              <a:t>12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139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907A62F-DA0F-457D-938E-A6FD3D5B0954}" type="slidenum">
              <a:rPr lang="en-US" altLang="zh-CN">
                <a:latin typeface="Times New Roman" charset="0"/>
              </a:rPr>
              <a:pPr>
                <a:defRPr/>
              </a:pPr>
              <a:t>14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631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EC9CEA7-A3BF-4A1C-BED8-F52515D23120}" type="slidenum">
              <a:rPr lang="en-US" altLang="zh-CN">
                <a:latin typeface="Times New Roman" charset="0"/>
              </a:rPr>
              <a:pPr>
                <a:defRPr/>
              </a:pPr>
              <a:t>17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71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4E9A31ED-6814-4849-901C-F4E8227AFDA1}" type="slidenum">
              <a:rPr lang="en-US" altLang="zh-CN">
                <a:latin typeface="Times New Roman" charset="0"/>
              </a:rPr>
              <a:pPr>
                <a:defRPr/>
              </a:pPr>
              <a:t>18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递归的方法讲解平衡因子修改的过程。</a:t>
            </a:r>
          </a:p>
        </p:txBody>
      </p:sp>
    </p:spTree>
    <p:extLst>
      <p:ext uri="{BB962C8B-B14F-4D97-AF65-F5344CB8AC3E}">
        <p14:creationId xmlns:p14="http://schemas.microsoft.com/office/powerpoint/2010/main" val="3690570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EB676ED-CEF3-4970-9197-A628D7010F78}" type="slidenum">
              <a:rPr lang="en-US" altLang="zh-CN">
                <a:latin typeface="Times New Roman" charset="0"/>
              </a:rPr>
              <a:pPr>
                <a:defRPr/>
              </a:pPr>
              <a:t>20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69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5A5A2E64-DE46-4E3A-99D9-76060B8528F3}" type="slidenum">
              <a:rPr lang="en-US" altLang="zh-CN">
                <a:latin typeface="Times New Roman" charset="0"/>
              </a:rPr>
              <a:pPr>
                <a:defRPr/>
              </a:pPr>
              <a:t>21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递归的方法讲解平衡因子修改的过程。</a:t>
            </a:r>
          </a:p>
        </p:txBody>
      </p:sp>
    </p:spTree>
    <p:extLst>
      <p:ext uri="{BB962C8B-B14F-4D97-AF65-F5344CB8AC3E}">
        <p14:creationId xmlns:p14="http://schemas.microsoft.com/office/powerpoint/2010/main" val="2266968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15BB3CC-3F10-4D9D-BFDB-071105ED6C95}" type="slidenum">
              <a:rPr lang="en-US" altLang="zh-CN">
                <a:latin typeface="Times New Roman" charset="0"/>
              </a:rPr>
              <a:pPr>
                <a:defRPr/>
              </a:pPr>
              <a:t>23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6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047659C-1977-4F40-B2F2-CD28AC7AC36B}" type="slidenum">
              <a:rPr lang="en-US" altLang="zh-CN">
                <a:latin typeface="Times New Roman" charset="0"/>
              </a:rPr>
              <a:pPr>
                <a:defRPr/>
              </a:pPr>
              <a:t>24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452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9D0AB02F-EA00-433A-8491-57D8769FCCB7}" type="slidenum">
              <a:rPr lang="en-US" altLang="zh-CN">
                <a:latin typeface="Times New Roman" charset="0"/>
              </a:rPr>
              <a:pPr>
                <a:defRPr/>
              </a:pPr>
              <a:t>25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6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2EFB4D6-C3C7-43EF-A203-D0BC4C0DE719}" type="slidenum">
              <a:rPr lang="en-US" altLang="zh-CN">
                <a:latin typeface="Times New Roman" charset="0"/>
              </a:rPr>
              <a:pPr>
                <a:defRPr/>
              </a:pPr>
              <a:t>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36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A0908D0-D85E-4876-B5D4-CF9C6EED124A}" type="slidenum">
              <a:rPr lang="en-US" altLang="zh-CN">
                <a:latin typeface="Times New Roman" charset="0"/>
              </a:rPr>
              <a:pPr>
                <a:defRPr/>
              </a:pPr>
              <a:t>26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04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E68D7CE-998A-48E3-B452-F9A663C16C15}" type="slidenum">
              <a:rPr lang="en-US" altLang="zh-CN">
                <a:latin typeface="Times New Roman" charset="0"/>
              </a:rPr>
              <a:pPr>
                <a:defRPr/>
              </a:pPr>
              <a:t>27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524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42BA251-1159-41CB-9472-C61A81237208}" type="slidenum">
              <a:rPr lang="en-US" altLang="zh-CN">
                <a:latin typeface="Times New Roman" charset="0"/>
              </a:rPr>
              <a:pPr>
                <a:defRPr/>
              </a:pPr>
              <a:t>28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46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9459A99D-0B20-4929-B6F5-678B1C5DF8D2}" type="slidenum">
              <a:rPr lang="en-US" altLang="zh-CN">
                <a:latin typeface="Times New Roman" charset="0"/>
              </a:rPr>
              <a:pPr>
                <a:defRPr/>
              </a:pPr>
              <a:t>29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1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B1F30B05-2E3E-4670-AEA0-186F95D9B4A3}" type="slidenum">
              <a:rPr lang="en-US" altLang="zh-CN">
                <a:latin typeface="Times New Roman" charset="0"/>
              </a:rPr>
              <a:pPr>
                <a:defRPr/>
              </a:pPr>
              <a:t>30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054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5959129-9BEB-4828-A938-498221D3162F}" type="slidenum">
              <a:rPr lang="en-US" altLang="zh-CN">
                <a:latin typeface="Times New Roman" charset="0"/>
              </a:rPr>
              <a:pPr>
                <a:defRPr/>
              </a:pPr>
              <a:t>31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79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AA3E9D2-A8D7-4E8D-A1E4-6605346333E1}" type="slidenum">
              <a:rPr lang="en-US" altLang="zh-CN">
                <a:latin typeface="Times New Roman" charset="0"/>
              </a:rPr>
              <a:pPr>
                <a:defRPr/>
              </a:pPr>
              <a:t>32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986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2BFF5DC5-A51C-427E-B212-154A18533D39}" type="slidenum">
              <a:rPr lang="en-US" altLang="zh-CN">
                <a:latin typeface="Times New Roman" charset="0"/>
              </a:rPr>
              <a:pPr>
                <a:defRPr/>
              </a:pPr>
              <a:t>33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62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C072C7D-3400-49C4-8408-A1558D7C9E6F}" type="slidenum">
              <a:rPr lang="en-US" altLang="zh-CN">
                <a:latin typeface="Times New Roman" charset="0"/>
              </a:rPr>
              <a:pPr>
                <a:defRPr/>
              </a:pPr>
              <a:t>34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08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9137A31-66A5-4B64-9E1B-684B314F249E}" type="slidenum">
              <a:rPr lang="en-US" altLang="zh-CN">
                <a:latin typeface="Times New Roman" charset="0"/>
              </a:rPr>
              <a:pPr>
                <a:defRPr/>
              </a:pPr>
              <a:t>35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33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297123A8-92D2-48B4-BD86-20211E87887E}" type="slidenum">
              <a:rPr lang="en-US" altLang="zh-CN">
                <a:latin typeface="Times New Roman" charset="0"/>
              </a:rPr>
              <a:pPr>
                <a:defRPr/>
              </a:pPr>
              <a:t>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345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E08CE16-5F3D-4677-9308-4AD0D4524BD8}" type="slidenum">
              <a:rPr lang="en-US" altLang="zh-CN">
                <a:latin typeface="Times New Roman" charset="0"/>
              </a:rPr>
              <a:pPr>
                <a:defRPr/>
              </a:pPr>
              <a:t>36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85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5EDE99CF-B53C-44EC-B2BE-5D030C452450}" type="slidenum">
              <a:rPr lang="en-US" altLang="zh-CN">
                <a:latin typeface="Times New Roman" charset="0"/>
              </a:rPr>
              <a:pPr>
                <a:defRPr/>
              </a:pPr>
              <a:t>37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674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04075B5-AEFD-4A57-BA18-38445ABE4FF7}" type="slidenum">
              <a:rPr lang="en-US" altLang="zh-CN">
                <a:latin typeface="Times New Roman" charset="0"/>
              </a:rPr>
              <a:pPr>
                <a:defRPr/>
              </a:pPr>
              <a:t>38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97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2AF01B23-C04D-428D-8B5D-198B2907DC62}" type="slidenum">
              <a:rPr lang="en-US" altLang="zh-CN" smtClean="0">
                <a:latin typeface="Times New Roman" charset="0"/>
              </a:rPr>
              <a:pPr>
                <a:defRPr/>
              </a:pPr>
              <a:t>41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49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2FF50D7A-43F2-4D05-A93A-04FB87EFEE76}" type="slidenum">
              <a:rPr lang="en-US" altLang="zh-CN" smtClean="0">
                <a:latin typeface="Times New Roman" charset="0"/>
              </a:rPr>
              <a:pPr>
                <a:defRPr/>
              </a:pPr>
              <a:t>42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M Trie tree</a:t>
            </a:r>
            <a:r>
              <a:rPr lang="zh-CN" altLang="en-US" smtClean="0"/>
              <a:t>可以是空，或者是包含</a:t>
            </a:r>
            <a:r>
              <a:rPr lang="en-US" altLang="zh-CN" smtClean="0"/>
              <a:t>m</a:t>
            </a:r>
            <a:r>
              <a:rPr lang="zh-CN" altLang="en-US" smtClean="0"/>
              <a:t>棵</a:t>
            </a:r>
            <a:r>
              <a:rPr lang="en-US" altLang="zh-CN" smtClean="0"/>
              <a:t>m tire tree</a:t>
            </a:r>
            <a:r>
              <a:rPr lang="zh-CN" altLang="en-US" smtClean="0"/>
              <a:t>的子树的树。</a:t>
            </a:r>
          </a:p>
          <a:p>
            <a:pPr eaLnBrk="1" hangingPunct="1"/>
            <a:r>
              <a:rPr lang="en-US" altLang="zh-CN" smtClean="0"/>
              <a:t>Tries tree</a:t>
            </a:r>
            <a:r>
              <a:rPr lang="zh-CN" altLang="en-US" smtClean="0"/>
              <a:t>经常用于词法的查找。</a:t>
            </a:r>
          </a:p>
          <a:p>
            <a:pPr eaLnBrk="1" hangingPunct="1"/>
            <a:r>
              <a:rPr lang="en-US" altLang="zh-CN" smtClean="0"/>
              <a:t>M trie tree</a:t>
            </a:r>
            <a:r>
              <a:rPr lang="zh-CN" altLang="en-US" smtClean="0"/>
              <a:t>的第一层表示要查找单词的第一个字母，第二层为要查找单词的第二字母，</a:t>
            </a:r>
            <a:r>
              <a:rPr lang="en-US" altLang="zh-CN" smtClean="0">
                <a:latin typeface="Arial" panose="020B0604020202020204" pitchFamily="34" charset="0"/>
              </a:rPr>
              <a:t>……</a:t>
            </a:r>
            <a:r>
              <a:rPr lang="en-US" altLang="zh-CN" smtClean="0"/>
              <a:t>..</a:t>
            </a:r>
          </a:p>
          <a:p>
            <a:pPr eaLnBrk="1" hangingPunct="1"/>
            <a:r>
              <a:rPr lang="en-US" altLang="zh-CN" smtClean="0"/>
              <a:t>M trie tree</a:t>
            </a:r>
            <a:r>
              <a:rPr lang="zh-CN" altLang="en-US" smtClean="0"/>
              <a:t>的每一个节点的结构相同，包含</a:t>
            </a:r>
            <a:r>
              <a:rPr lang="en-US" altLang="zh-CN" smtClean="0"/>
              <a:t>m</a:t>
            </a:r>
            <a:r>
              <a:rPr lang="zh-CN" altLang="en-US" smtClean="0"/>
              <a:t>个孩子指针项，一个数据项。 </a:t>
            </a:r>
            <a:r>
              <a:rPr lang="en-US" altLang="zh-CN" smtClean="0"/>
              <a:t>M</a:t>
            </a:r>
            <a:r>
              <a:rPr lang="zh-CN" altLang="en-US" smtClean="0"/>
              <a:t>表示在查找单词中出现的字母数。</a:t>
            </a:r>
          </a:p>
          <a:p>
            <a:pPr eaLnBrk="1" hangingPunct="1"/>
            <a:r>
              <a:rPr lang="zh-CN" altLang="en-US" smtClean="0"/>
              <a:t>单词中出现的字母</a:t>
            </a:r>
          </a:p>
        </p:txBody>
      </p:sp>
    </p:spTree>
    <p:extLst>
      <p:ext uri="{BB962C8B-B14F-4D97-AF65-F5344CB8AC3E}">
        <p14:creationId xmlns:p14="http://schemas.microsoft.com/office/powerpoint/2010/main" val="4264501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9766460E-7047-4A01-9A0E-29A36CF67BA4}" type="slidenum">
              <a:rPr lang="en-US" altLang="zh-CN" smtClean="0">
                <a:latin typeface="Times New Roman" charset="0"/>
              </a:rPr>
              <a:pPr>
                <a:defRPr/>
              </a:pPr>
              <a:t>43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555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55441EAA-A91B-451F-9ECB-83560D2F3094}" type="slidenum">
              <a:rPr lang="en-US" altLang="zh-CN" smtClean="0">
                <a:latin typeface="Times New Roman" charset="0"/>
              </a:rPr>
              <a:pPr>
                <a:defRPr/>
              </a:pPr>
              <a:t>44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553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8B4D70BE-4976-4CFB-A2BB-9BCBCAE75908}" type="slidenum">
              <a:rPr lang="en-US" altLang="zh-CN" smtClean="0">
                <a:latin typeface="Times New Roman" charset="0"/>
              </a:rPr>
              <a:pPr>
                <a:defRPr/>
              </a:pPr>
              <a:t>45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721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271DBF97-252B-451C-9145-550887B372A8}" type="slidenum">
              <a:rPr lang="en-US" altLang="zh-CN" smtClean="0">
                <a:latin typeface="Times New Roman" charset="0"/>
              </a:rPr>
              <a:pPr>
                <a:defRPr/>
              </a:pPr>
              <a:t>46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804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D8A229A-8649-41B5-9229-C83A8B01C425}" type="slidenum">
              <a:rPr lang="en-US" altLang="zh-CN" smtClean="0">
                <a:latin typeface="Times New Roman" charset="0"/>
              </a:rPr>
              <a:pPr>
                <a:defRPr/>
              </a:pPr>
              <a:t>47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5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65ED74F-097F-4020-83F5-7815C4796267}" type="slidenum">
              <a:rPr lang="en-US" altLang="zh-CN">
                <a:latin typeface="Times New Roman" charset="0"/>
              </a:rPr>
              <a:pPr>
                <a:defRPr/>
              </a:pPr>
              <a:t>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1443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9D5DA6A9-9968-4232-B50A-73D4ACE4C5B9}" type="slidenum">
              <a:rPr lang="en-US" altLang="zh-CN" smtClean="0">
                <a:latin typeface="Times New Roman" charset="0"/>
              </a:rPr>
              <a:pPr>
                <a:defRPr/>
              </a:pPr>
              <a:t>48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9287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9E83E1E8-CD70-479D-9F7C-F15101390895}" type="slidenum">
              <a:rPr lang="en-US" altLang="zh-CN" smtClean="0">
                <a:latin typeface="Times New Roman" charset="0"/>
              </a:rPr>
              <a:pPr>
                <a:defRPr/>
              </a:pPr>
              <a:t>49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2193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0B04545-9399-4282-AA09-3D9BCCDF6C6A}" type="slidenum">
              <a:rPr lang="en-US" altLang="zh-CN" smtClean="0">
                <a:latin typeface="Times New Roman" charset="0"/>
              </a:rPr>
              <a:pPr>
                <a:defRPr/>
              </a:pPr>
              <a:t>50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542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40D1D113-34CE-4E2B-BC8E-4A267B8EE495}" type="slidenum">
              <a:rPr lang="en-US" altLang="zh-CN" smtClean="0">
                <a:latin typeface="Times New Roman" charset="0"/>
              </a:rPr>
              <a:pPr>
                <a:defRPr/>
              </a:pPr>
              <a:t>51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118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96E87308-325D-4ADA-B3E0-AEA95D81473E}" type="slidenum">
              <a:rPr lang="en-US" altLang="zh-CN" smtClean="0">
                <a:latin typeface="Times New Roman" charset="0"/>
              </a:rPr>
              <a:pPr>
                <a:defRPr/>
              </a:pPr>
              <a:t>52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059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0C23363-E534-4CB9-A359-27270EB3847A}" type="slidenum">
              <a:rPr lang="en-US" altLang="zh-CN" smtClean="0">
                <a:latin typeface="Times New Roman" charset="0"/>
              </a:rPr>
              <a:pPr>
                <a:defRPr/>
              </a:pPr>
              <a:t>53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9345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6469F1C-614E-4E01-B4C8-6DC2053F894F}" type="slidenum">
              <a:rPr lang="en-US" altLang="zh-CN" smtClean="0">
                <a:latin typeface="Times New Roman" charset="0"/>
              </a:rPr>
              <a:pPr>
                <a:defRPr/>
              </a:pPr>
              <a:t>54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924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0E015492-0E9A-4CD5-BEA9-5F104FD0B737}" type="slidenum">
              <a:rPr lang="en-US" altLang="zh-CN" smtClean="0">
                <a:latin typeface="Times New Roman" charset="0"/>
              </a:rPr>
              <a:pPr>
                <a:defRPr/>
              </a:pPr>
              <a:t>55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5627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91C8440-F197-40CD-8F64-60069A380F62}" type="slidenum">
              <a:rPr lang="en-US" altLang="zh-CN" smtClean="0">
                <a:latin typeface="Times New Roman" charset="0"/>
              </a:rPr>
              <a:pPr>
                <a:defRPr/>
              </a:pPr>
              <a:t>56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4178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EE22DFA6-4C08-49FA-AB0F-05FEFEF9126E}" type="slidenum">
              <a:rPr lang="en-US" altLang="zh-CN" smtClean="0">
                <a:latin typeface="Times New Roman" charset="0"/>
              </a:rPr>
              <a:pPr>
                <a:defRPr/>
              </a:pPr>
              <a:t>57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“</a:t>
            </a:r>
            <a:r>
              <a:rPr lang="en-US" altLang="zh-CN" sz="800" smtClean="0"/>
              <a:t>caba</a:t>
            </a:r>
            <a:r>
              <a:rPr lang="en-US" altLang="zh-CN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，的第一个字母为</a:t>
            </a:r>
            <a:r>
              <a:rPr lang="en-US" altLang="zh-CN" smtClean="0"/>
              <a:t>c</a:t>
            </a:r>
            <a:r>
              <a:rPr lang="zh-CN" altLang="en-US" smtClean="0"/>
              <a:t>，找到根节点的第</a:t>
            </a:r>
            <a:r>
              <a:rPr lang="en-US" altLang="zh-CN" smtClean="0"/>
              <a:t>3</a:t>
            </a:r>
            <a:r>
              <a:rPr lang="zh-CN" altLang="en-US" smtClean="0"/>
              <a:t>个孩子</a:t>
            </a:r>
            <a:r>
              <a:rPr lang="en-US" altLang="zh-CN" smtClean="0"/>
              <a:t>c1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/>
              <a:t>。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“</a:t>
            </a:r>
            <a:r>
              <a:rPr lang="en-US" altLang="zh-CN" sz="800" smtClean="0"/>
              <a:t>cacb</a:t>
            </a:r>
            <a:r>
              <a:rPr lang="en-US" altLang="zh-CN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读取结束，此时</a:t>
            </a:r>
            <a:r>
              <a:rPr lang="en-US" altLang="zh-CN" smtClean="0"/>
              <a:t>C4</a:t>
            </a:r>
            <a:r>
              <a:rPr lang="zh-CN" altLang="en-US" smtClean="0"/>
              <a:t>的</a:t>
            </a:r>
            <a:r>
              <a:rPr lang="en-US" altLang="zh-CN" smtClean="0"/>
              <a:t>data</a:t>
            </a:r>
            <a:r>
              <a:rPr lang="zh-CN" altLang="en-US" smtClean="0"/>
              <a:t>指针指向单词</a:t>
            </a:r>
            <a:r>
              <a:rPr lang="en-US" altLang="zh-CN" smtClean="0"/>
              <a:t>cacb</a:t>
            </a:r>
            <a:r>
              <a:rPr lang="zh-CN" altLang="en-US" smtClean="0"/>
              <a:t>。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查找单词</a:t>
            </a:r>
            <a:r>
              <a:rPr lang="zh-CN" altLang="en-US" smtClean="0">
                <a:latin typeface="Arial" panose="020B0604020202020204" pitchFamily="34" charset="0"/>
              </a:rPr>
              <a:t>“</a:t>
            </a:r>
            <a:r>
              <a:rPr lang="en-US" altLang="zh-CN" smtClean="0"/>
              <a:t>aabd</a:t>
            </a:r>
            <a:r>
              <a:rPr lang="en-US" altLang="zh-CN" smtClean="0">
                <a:latin typeface="Arial" panose="020B0604020202020204" pitchFamily="34" charset="0"/>
              </a:rPr>
              <a:t>”</a:t>
            </a:r>
            <a:endParaRPr lang="en-US" altLang="zh-CN" smtClean="0"/>
          </a:p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“</a:t>
            </a:r>
            <a:r>
              <a:rPr lang="en-US" altLang="zh-CN" sz="800" smtClean="0"/>
              <a:t>aabd</a:t>
            </a:r>
            <a:r>
              <a:rPr lang="en-US" altLang="zh-CN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，的第一个字母为</a:t>
            </a:r>
            <a:r>
              <a:rPr lang="en-US" altLang="zh-CN" smtClean="0"/>
              <a:t>a</a:t>
            </a:r>
            <a:r>
              <a:rPr lang="zh-CN" altLang="en-US" smtClean="0"/>
              <a:t>，找到根节点的第</a:t>
            </a:r>
            <a:r>
              <a:rPr lang="en-US" altLang="zh-CN" smtClean="0"/>
              <a:t>1</a:t>
            </a:r>
            <a:r>
              <a:rPr lang="zh-CN" altLang="en-US" smtClean="0"/>
              <a:t>个孩子</a:t>
            </a:r>
            <a:r>
              <a:rPr lang="en-US" altLang="zh-CN" smtClean="0"/>
              <a:t>c1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“</a:t>
            </a:r>
            <a:r>
              <a:rPr lang="en-US" altLang="zh-CN" sz="800" smtClean="0"/>
              <a:t>aabd</a:t>
            </a:r>
            <a:r>
              <a:rPr lang="en-US" altLang="zh-CN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，的第二个字母为</a:t>
            </a:r>
            <a:r>
              <a:rPr lang="en-US" altLang="zh-CN" smtClean="0"/>
              <a:t>a</a:t>
            </a:r>
            <a:r>
              <a:rPr lang="zh-CN" altLang="en-US" smtClean="0"/>
              <a:t>，找到</a:t>
            </a:r>
            <a:r>
              <a:rPr lang="en-US" altLang="zh-CN" smtClean="0"/>
              <a:t>c1</a:t>
            </a:r>
            <a:r>
              <a:rPr lang="zh-CN" altLang="en-US" smtClean="0"/>
              <a:t>节点的第</a:t>
            </a:r>
            <a:r>
              <a:rPr lang="en-US" altLang="zh-CN" smtClean="0"/>
              <a:t>1</a:t>
            </a:r>
            <a:r>
              <a:rPr lang="zh-CN" altLang="en-US" smtClean="0"/>
              <a:t>个孩子</a:t>
            </a:r>
            <a:r>
              <a:rPr lang="en-US" altLang="zh-CN" smtClean="0"/>
              <a:t>c2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“</a:t>
            </a:r>
            <a:r>
              <a:rPr lang="en-US" altLang="zh-CN" sz="800" smtClean="0"/>
              <a:t>aabd</a:t>
            </a:r>
            <a:r>
              <a:rPr lang="en-US" altLang="zh-CN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，的第三个字母为</a:t>
            </a:r>
            <a:r>
              <a:rPr lang="en-US" altLang="zh-CN" smtClean="0"/>
              <a:t>b</a:t>
            </a:r>
            <a:r>
              <a:rPr lang="zh-CN" altLang="en-US" smtClean="0"/>
              <a:t>，找到</a:t>
            </a:r>
            <a:r>
              <a:rPr lang="en-US" altLang="zh-CN" smtClean="0"/>
              <a:t>c2</a:t>
            </a:r>
            <a:r>
              <a:rPr lang="zh-CN" altLang="en-US" smtClean="0"/>
              <a:t>节点的第</a:t>
            </a:r>
            <a:r>
              <a:rPr lang="en-US" altLang="zh-CN" smtClean="0"/>
              <a:t>2</a:t>
            </a:r>
            <a:r>
              <a:rPr lang="zh-CN" altLang="en-US" smtClean="0"/>
              <a:t>个孩子</a:t>
            </a:r>
            <a:r>
              <a:rPr lang="en-US" altLang="zh-CN" smtClean="0"/>
              <a:t>c3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/>
              <a:t>此时</a:t>
            </a:r>
            <a:r>
              <a:rPr lang="en-US" altLang="zh-CN" smtClean="0"/>
              <a:t>C3</a:t>
            </a:r>
            <a:r>
              <a:rPr lang="zh-CN" altLang="en-US" smtClean="0"/>
              <a:t>为空，查找失败。</a:t>
            </a:r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9617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84D11BA8-38DE-4D4F-A5C3-91F8C5E58908}" type="slidenum">
              <a:rPr lang="en-US" altLang="zh-CN">
                <a:latin typeface="Times New Roman" charset="0"/>
              </a:rPr>
              <a:pPr>
                <a:defRPr/>
              </a:pPr>
              <a:t>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084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50294D0D-B61B-414E-B697-66E13FB609BA}" type="slidenum">
              <a:rPr lang="en-US" altLang="zh-CN" smtClean="0">
                <a:latin typeface="Times New Roman" charset="0"/>
              </a:rPr>
              <a:pPr>
                <a:defRPr/>
              </a:pPr>
              <a:t>58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044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FE00A6D-1371-41E0-BA9D-2E117961655C}" type="slidenum">
              <a:rPr lang="en-US" altLang="zh-CN" smtClean="0">
                <a:latin typeface="Times New Roman" charset="0"/>
              </a:rPr>
              <a:pPr>
                <a:defRPr/>
              </a:pPr>
              <a:t>59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534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B06B2970-5A03-4C8F-8657-43DEA5BCA2A3}" type="slidenum">
              <a:rPr lang="en-US" altLang="zh-CN" smtClean="0">
                <a:latin typeface="Times New Roman" charset="0"/>
              </a:rPr>
              <a:pPr>
                <a:defRPr/>
              </a:pPr>
              <a:t>60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3024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BDAEBCE4-FFE7-4CFF-8DCA-88370DC99E0B}" type="slidenum">
              <a:rPr lang="en-US" altLang="zh-CN" smtClean="0">
                <a:latin typeface="Times New Roman" charset="0"/>
              </a:rPr>
              <a:pPr>
                <a:defRPr/>
              </a:pPr>
              <a:t>61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66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3CAFDFA3-C5F0-4C51-9B16-73C7C993C2AF}" type="slidenum">
              <a:rPr lang="en-US" altLang="zh-CN" smtClean="0">
                <a:latin typeface="Times New Roman" charset="0"/>
              </a:rPr>
              <a:pPr>
                <a:defRPr/>
              </a:pPr>
              <a:t>62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“</a:t>
            </a:r>
            <a:r>
              <a:rPr lang="en-US" altLang="zh-CN" smtClean="0"/>
              <a:t>aabc</a:t>
            </a:r>
            <a:r>
              <a:rPr lang="en-US" altLang="zh-CN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，的第一个字母为</a:t>
            </a:r>
            <a:r>
              <a:rPr lang="en-US" altLang="zh-CN" smtClean="0"/>
              <a:t>a</a:t>
            </a:r>
            <a:r>
              <a:rPr lang="zh-CN" altLang="en-US" smtClean="0"/>
              <a:t>，找到根节点的第一个孩子</a:t>
            </a:r>
            <a:r>
              <a:rPr lang="en-US" altLang="zh-CN" smtClean="0"/>
              <a:t>c1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“</a:t>
            </a:r>
            <a:r>
              <a:rPr lang="en-US" altLang="zh-CN" smtClean="0"/>
              <a:t>aabc</a:t>
            </a:r>
            <a:r>
              <a:rPr lang="en-US" altLang="zh-CN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，的第二个字母为</a:t>
            </a:r>
            <a:r>
              <a:rPr lang="en-US" altLang="zh-CN" smtClean="0"/>
              <a:t>a</a:t>
            </a:r>
            <a:r>
              <a:rPr lang="zh-CN" altLang="en-US" smtClean="0"/>
              <a:t>，找到</a:t>
            </a:r>
            <a:r>
              <a:rPr lang="en-US" altLang="zh-CN" smtClean="0"/>
              <a:t>c1</a:t>
            </a:r>
            <a:r>
              <a:rPr lang="zh-CN" altLang="en-US" smtClean="0"/>
              <a:t>节点的第一个孩子</a:t>
            </a:r>
            <a:r>
              <a:rPr lang="en-US" altLang="zh-CN" smtClean="0"/>
              <a:t>c2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“</a:t>
            </a:r>
            <a:r>
              <a:rPr lang="en-US" altLang="zh-CN" smtClean="0"/>
              <a:t>aabc</a:t>
            </a:r>
            <a:r>
              <a:rPr lang="en-US" altLang="zh-CN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，的第三个字母为</a:t>
            </a:r>
            <a:r>
              <a:rPr lang="en-US" altLang="zh-CN" smtClean="0"/>
              <a:t>b</a:t>
            </a:r>
            <a:r>
              <a:rPr lang="zh-CN" altLang="en-US" smtClean="0"/>
              <a:t>，找到</a:t>
            </a:r>
            <a:r>
              <a:rPr lang="en-US" altLang="zh-CN" smtClean="0"/>
              <a:t>c2</a:t>
            </a:r>
            <a:r>
              <a:rPr lang="zh-CN" altLang="en-US" smtClean="0"/>
              <a:t>节点的第二个孩子</a:t>
            </a:r>
            <a:r>
              <a:rPr lang="en-US" altLang="zh-CN" smtClean="0"/>
              <a:t>c3</a:t>
            </a:r>
            <a:r>
              <a:rPr lang="zh-CN" altLang="en-US" smtClean="0"/>
              <a:t>。此时</a:t>
            </a:r>
            <a:r>
              <a:rPr lang="en-US" altLang="zh-CN" smtClean="0"/>
              <a:t>C3</a:t>
            </a:r>
            <a:r>
              <a:rPr lang="zh-CN" altLang="en-US" smtClean="0"/>
              <a:t>为</a:t>
            </a:r>
            <a:r>
              <a:rPr lang="en-US" altLang="zh-CN" smtClean="0"/>
              <a:t>NULL</a:t>
            </a:r>
            <a:r>
              <a:rPr lang="zh-CN" altLang="en-US" smtClean="0"/>
              <a:t>，需要生成一个新的节点</a:t>
            </a:r>
            <a:r>
              <a:rPr lang="en-US" altLang="zh-CN" smtClean="0"/>
              <a:t>C3</a:t>
            </a:r>
            <a:r>
              <a:rPr lang="zh-CN" altLang="en-US" smtClean="0"/>
              <a:t>，同时设置</a:t>
            </a:r>
            <a:r>
              <a:rPr lang="en-US" altLang="zh-CN" smtClean="0"/>
              <a:t>C3</a:t>
            </a:r>
            <a:r>
              <a:rPr lang="zh-CN" altLang="en-US" smtClean="0"/>
              <a:t>为</a:t>
            </a:r>
            <a:r>
              <a:rPr lang="en-US" altLang="zh-CN" smtClean="0"/>
              <a:t>C2</a:t>
            </a:r>
            <a:r>
              <a:rPr lang="zh-CN" altLang="en-US" smtClean="0"/>
              <a:t>的第</a:t>
            </a:r>
            <a:r>
              <a:rPr lang="en-US" altLang="zh-CN" smtClean="0"/>
              <a:t>2</a:t>
            </a:r>
            <a:r>
              <a:rPr lang="zh-CN" altLang="en-US" smtClean="0"/>
              <a:t>个孩子。</a:t>
            </a:r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“</a:t>
            </a:r>
            <a:r>
              <a:rPr lang="en-US" altLang="zh-CN" smtClean="0"/>
              <a:t>aabc</a:t>
            </a:r>
            <a:r>
              <a:rPr lang="en-US" altLang="zh-CN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，的第四个字母为</a:t>
            </a:r>
            <a:r>
              <a:rPr lang="en-US" altLang="zh-CN" smtClean="0"/>
              <a:t>c</a:t>
            </a:r>
            <a:r>
              <a:rPr lang="zh-CN" altLang="en-US" smtClean="0"/>
              <a:t>，找到</a:t>
            </a:r>
            <a:r>
              <a:rPr lang="en-US" altLang="zh-CN" smtClean="0"/>
              <a:t>c3</a:t>
            </a:r>
            <a:r>
              <a:rPr lang="zh-CN" altLang="en-US" smtClean="0"/>
              <a:t>节点的第三个孩子</a:t>
            </a:r>
            <a:r>
              <a:rPr lang="en-US" altLang="zh-CN" smtClean="0"/>
              <a:t>c4</a:t>
            </a:r>
            <a:r>
              <a:rPr lang="zh-CN" altLang="en-US" smtClean="0"/>
              <a:t>。此时</a:t>
            </a:r>
            <a:r>
              <a:rPr lang="en-US" altLang="zh-CN" smtClean="0"/>
              <a:t>C4</a:t>
            </a:r>
            <a:r>
              <a:rPr lang="zh-CN" altLang="en-US" smtClean="0"/>
              <a:t>为</a:t>
            </a:r>
            <a:r>
              <a:rPr lang="en-US" altLang="zh-CN" smtClean="0"/>
              <a:t>NULL</a:t>
            </a:r>
            <a:r>
              <a:rPr lang="zh-CN" altLang="en-US" smtClean="0"/>
              <a:t>，需要生成一个新的节点</a:t>
            </a:r>
            <a:r>
              <a:rPr lang="en-US" altLang="zh-CN" smtClean="0"/>
              <a:t>C4</a:t>
            </a:r>
            <a:r>
              <a:rPr lang="zh-CN" altLang="en-US" smtClean="0"/>
              <a:t>，同时设置</a:t>
            </a:r>
            <a:r>
              <a:rPr lang="en-US" altLang="zh-CN" smtClean="0"/>
              <a:t>C4</a:t>
            </a:r>
            <a:r>
              <a:rPr lang="zh-CN" altLang="en-US" smtClean="0"/>
              <a:t>为</a:t>
            </a:r>
            <a:r>
              <a:rPr lang="en-US" altLang="zh-CN" smtClean="0"/>
              <a:t>C3</a:t>
            </a:r>
            <a:r>
              <a:rPr lang="zh-CN" altLang="en-US" smtClean="0"/>
              <a:t>的第</a:t>
            </a:r>
            <a:r>
              <a:rPr lang="en-US" altLang="zh-CN" smtClean="0"/>
              <a:t>3</a:t>
            </a:r>
            <a:r>
              <a:rPr lang="zh-CN" altLang="en-US" smtClean="0"/>
              <a:t>个孩子。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“</a:t>
            </a:r>
            <a:r>
              <a:rPr lang="en-US" altLang="zh-CN" smtClean="0"/>
              <a:t>aabc</a:t>
            </a:r>
            <a:r>
              <a:rPr lang="en-US" altLang="zh-CN" smtClean="0">
                <a:latin typeface="Arial" panose="020B0604020202020204" pitchFamily="34" charset="0"/>
              </a:rPr>
              <a:t>”</a:t>
            </a:r>
            <a:r>
              <a:rPr lang="zh-CN" altLang="en-US" smtClean="0"/>
              <a:t>读取结束，此时</a:t>
            </a:r>
            <a:r>
              <a:rPr lang="en-US" altLang="zh-CN" smtClean="0"/>
              <a:t>C4</a:t>
            </a:r>
            <a:r>
              <a:rPr lang="zh-CN" altLang="en-US" smtClean="0"/>
              <a:t>的</a:t>
            </a:r>
            <a:r>
              <a:rPr lang="en-US" altLang="zh-CN" smtClean="0"/>
              <a:t>data</a:t>
            </a:r>
            <a:r>
              <a:rPr lang="zh-CN" altLang="en-US" smtClean="0"/>
              <a:t>指针指向单词</a:t>
            </a:r>
            <a:r>
              <a:rPr lang="en-US" altLang="zh-CN" smtClean="0"/>
              <a:t>aabc</a:t>
            </a:r>
            <a:r>
              <a:rPr lang="zh-CN" altLang="en-US" smtClean="0"/>
              <a:t>即可。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485106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D8B94500-E6BE-4CD1-8E9F-AE3A071C259F}" type="slidenum">
              <a:rPr lang="en-US" altLang="zh-CN" smtClean="0">
                <a:latin typeface="Times New Roman" charset="0"/>
              </a:rPr>
              <a:pPr>
                <a:defRPr/>
              </a:pPr>
              <a:t>63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248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DF05F21-CE87-4C49-8B13-1AACAFF1C057}" type="slidenum">
              <a:rPr lang="en-US" altLang="zh-CN" smtClean="0">
                <a:latin typeface="Times New Roman" charset="0"/>
              </a:rPr>
              <a:pPr>
                <a:defRPr/>
              </a:pPr>
              <a:t>64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299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E94EF69B-54CA-47BC-9D99-3FE487C3DDE7}" type="slidenum">
              <a:rPr lang="en-US" altLang="zh-CN" smtClean="0">
                <a:latin typeface="Times New Roman" charset="0"/>
              </a:rPr>
              <a:pPr>
                <a:defRPr/>
              </a:pPr>
              <a:t>65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5551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34476511-0241-4A6F-B59F-070F454BC725}" type="slidenum">
              <a:rPr lang="en-US" altLang="zh-CN" smtClean="0">
                <a:latin typeface="Times New Roman" charset="0"/>
              </a:rPr>
              <a:pPr>
                <a:defRPr/>
              </a:pPr>
              <a:t>66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2824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0065E753-6426-48AF-9C8E-D4DC674096C5}" type="slidenum">
              <a:rPr lang="en-US" altLang="zh-CN" smtClean="0">
                <a:latin typeface="Times New Roman" charset="0"/>
              </a:rPr>
              <a:pPr>
                <a:defRPr/>
              </a:pPr>
              <a:t>67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m is each node has at most m children. M</a:t>
            </a:r>
            <a:r>
              <a:rPr lang="zh-CN" altLang="en-US" smtClean="0"/>
              <a:t>为每个点能够拥有的最大孩子节点的数值。即为一个树的度。二叉树的度为</a:t>
            </a:r>
            <a:r>
              <a:rPr lang="en-US" altLang="zh-CN" smtClean="0"/>
              <a:t>2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en-US" altLang="zh-CN" smtClean="0"/>
              <a:t>Multiway search tree</a:t>
            </a:r>
            <a:r>
              <a:rPr lang="zh-CN" altLang="en-US" smtClean="0"/>
              <a:t>的特点，每个节点的孩子数量为</a:t>
            </a:r>
            <a:r>
              <a:rPr lang="en-US" altLang="zh-CN" smtClean="0"/>
              <a:t>K</a:t>
            </a:r>
            <a:r>
              <a:rPr lang="zh-CN" altLang="en-US" smtClean="0"/>
              <a:t>，</a:t>
            </a:r>
            <a:r>
              <a:rPr lang="en-US" altLang="zh-CN" smtClean="0"/>
              <a:t>K&lt;=m, </a:t>
            </a:r>
            <a:r>
              <a:rPr lang="zh-CN" altLang="en-US" smtClean="0"/>
              <a:t>每个节点的关键码数量为</a:t>
            </a:r>
            <a:r>
              <a:rPr lang="en-US" altLang="zh-CN" smtClean="0"/>
              <a:t>K-1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/>
              <a:t>分析关键码与子树的关系。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en-US" altLang="zh-CN" smtClean="0"/>
              <a:t>Multiway search tree</a:t>
            </a:r>
            <a:r>
              <a:rPr lang="zh-CN" altLang="en-US" smtClean="0"/>
              <a:t>的引入是为了解决外部访问的问题。在对磁盘的数据访问时，我们希望对外存的访问越少越好。因此引入</a:t>
            </a:r>
            <a:r>
              <a:rPr lang="en-US" altLang="zh-CN" smtClean="0"/>
              <a:t>Multiway search tree</a:t>
            </a:r>
            <a:r>
              <a:rPr lang="zh-CN" altLang="en-US" smtClean="0"/>
              <a:t>来减少对外存的访问次数，从而能够加快查询的时间。</a:t>
            </a:r>
          </a:p>
          <a:p>
            <a:pPr eaLnBrk="1" hangingPunct="1"/>
            <a:r>
              <a:rPr lang="zh-CN" altLang="en-US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648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0DD49089-A684-40DD-B2BD-445405284371}" type="slidenum">
              <a:rPr lang="en-US" altLang="zh-CN">
                <a:latin typeface="Times New Roman" charset="0"/>
              </a:rPr>
              <a:pPr>
                <a:defRPr/>
              </a:pPr>
              <a:t>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7351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3BE99AD-7CAA-43DD-BE36-A19606A43B37}" type="slidenum">
              <a:rPr lang="en-US" altLang="zh-CN" smtClean="0">
                <a:latin typeface="Times New Roman" charset="0"/>
              </a:rPr>
              <a:pPr>
                <a:defRPr/>
              </a:pPr>
              <a:t>68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382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BF999D1-D074-4976-928D-27AB2E3EDA2D}" type="slidenum">
              <a:rPr lang="en-US" altLang="zh-CN" smtClean="0">
                <a:latin typeface="Times New Roman" charset="0"/>
              </a:rPr>
              <a:pPr>
                <a:defRPr/>
              </a:pPr>
              <a:t>69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B-tree</a:t>
            </a:r>
            <a:r>
              <a:rPr lang="zh-CN" altLang="en-US" smtClean="0"/>
              <a:t>：</a:t>
            </a:r>
          </a:p>
          <a:p>
            <a:pPr eaLnBrk="1" hangingPunct="1"/>
            <a:r>
              <a:rPr lang="en-US" altLang="zh-CN" smtClean="0"/>
              <a:t>(1) Leaf:on the same level.</a:t>
            </a:r>
          </a:p>
          <a:p>
            <a:pPr eaLnBrk="1" hangingPunct="1"/>
            <a:r>
              <a:rPr lang="en-US" altLang="zh-CN" smtClean="0"/>
              <a:t>(2) Child of internal nodes: &lt;=m and   &gt; </a:t>
            </a:r>
            <a:r>
              <a:rPr lang="en-US" altLang="zh-CN" smtClean="0">
                <a:latin typeface="Arial" panose="020B0604020202020204" pitchFamily="34" charset="0"/>
              </a:rPr>
              <a:t>┌ </a:t>
            </a:r>
            <a:r>
              <a:rPr lang="en-US" altLang="zh-CN" smtClean="0"/>
              <a:t>m/2</a:t>
            </a:r>
            <a:r>
              <a:rPr lang="en-US" altLang="zh-CN" smtClean="0">
                <a:latin typeface="Arial" panose="020B0604020202020204" pitchFamily="34" charset="0"/>
              </a:rPr>
              <a:t> ┐</a:t>
            </a:r>
          </a:p>
          <a:p>
            <a:pPr eaLnBrk="1" hangingPunct="1"/>
            <a:r>
              <a:rPr lang="en-US" altLang="zh-CN" smtClean="0"/>
              <a:t>(3) The relationship between child and key of internal nodes: Key number = nonempty children number+1; these keys partition the keys in the children in the fashion of a search tree.</a:t>
            </a:r>
          </a:p>
          <a:p>
            <a:pPr eaLnBrk="1" hangingPunct="1"/>
            <a:r>
              <a:rPr lang="en-US" altLang="zh-CN" smtClean="0"/>
              <a:t>(4) Child of root node: &lt;=m and &gt;=2  except that root is a leaf node. 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B-tree</a:t>
            </a:r>
            <a:r>
              <a:rPr lang="zh-CN" altLang="en-US" smtClean="0"/>
              <a:t>的引入是为了控制</a:t>
            </a:r>
            <a:r>
              <a:rPr lang="en-US" altLang="zh-CN" smtClean="0"/>
              <a:t>multiway search tree</a:t>
            </a:r>
            <a:r>
              <a:rPr lang="zh-CN" altLang="en-US" smtClean="0"/>
              <a:t>的高度，使之结构更加合理。</a:t>
            </a:r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513416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3B200F3-C715-4AA1-8F9D-6BD7C6018452}" type="slidenum">
              <a:rPr lang="en-US" altLang="zh-CN" smtClean="0">
                <a:latin typeface="Times New Roman" charset="0"/>
              </a:rPr>
              <a:pPr>
                <a:defRPr/>
              </a:pPr>
              <a:t>70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了解</a:t>
            </a:r>
            <a:r>
              <a:rPr lang="en-US" altLang="zh-CN">
                <a:latin typeface="Times New Roman" charset="0"/>
                <a:ea typeface="宋体" charset="0"/>
              </a:rPr>
              <a:t>B-tree</a:t>
            </a:r>
            <a:r>
              <a:rPr lang="zh-CN" altLang="en-US">
                <a:latin typeface="Times New Roman" charset="0"/>
                <a:ea typeface="宋体" charset="0"/>
              </a:rPr>
              <a:t>的特点，</a:t>
            </a:r>
            <a:r>
              <a:rPr lang="en-US" altLang="zh-CN">
                <a:latin typeface="Times New Roman" charset="0"/>
                <a:ea typeface="宋体" charset="0"/>
              </a:rPr>
              <a:t>4</a:t>
            </a:r>
            <a:r>
              <a:rPr lang="zh-CN" altLang="en-US">
                <a:latin typeface="Times New Roman" charset="0"/>
                <a:ea typeface="宋体" charset="0"/>
              </a:rPr>
              <a:t>个特点。</a:t>
            </a:r>
          </a:p>
          <a:p>
            <a:pPr eaLnBrk="1" hangingPunct="1">
              <a:defRPr/>
            </a:pPr>
            <a:endParaRPr lang="en-US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47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382BEE2D-0A7A-4C29-9584-145B7F799F2E}" type="slidenum">
              <a:rPr lang="en-US" altLang="zh-CN" smtClean="0">
                <a:latin typeface="Times New Roman" charset="0"/>
              </a:rPr>
              <a:pPr>
                <a:defRPr/>
              </a:pPr>
              <a:t>71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167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7259CC4-AEEC-43ED-A250-BE3F823EB171}" type="slidenum">
              <a:rPr lang="en-US" altLang="zh-CN" smtClean="0">
                <a:latin typeface="Times New Roman" charset="0"/>
              </a:rPr>
              <a:pPr>
                <a:defRPr/>
              </a:pPr>
              <a:t>72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8912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5B8E0C98-9A55-41DC-A573-0C769AA1E8E2}" type="slidenum">
              <a:rPr lang="en-US" altLang="zh-CN" smtClean="0">
                <a:latin typeface="Times New Roman" charset="0"/>
              </a:rPr>
              <a:pPr>
                <a:defRPr/>
              </a:pPr>
              <a:t>73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7737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DE2E4CD-D122-4A61-BFB4-A9C8F51D7308}" type="slidenum">
              <a:rPr lang="en-US" altLang="zh-CN" smtClean="0">
                <a:latin typeface="Times New Roman" charset="0"/>
              </a:rPr>
              <a:pPr>
                <a:defRPr/>
              </a:pPr>
              <a:t>74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了解</a:t>
            </a:r>
            <a:r>
              <a:rPr lang="en-US" altLang="zh-CN">
                <a:latin typeface="Times New Roman" charset="0"/>
                <a:ea typeface="宋体" charset="0"/>
              </a:rPr>
              <a:t>B-tree</a:t>
            </a:r>
            <a:r>
              <a:rPr lang="zh-CN" altLang="en-US">
                <a:latin typeface="Times New Roman" charset="0"/>
                <a:ea typeface="宋体" charset="0"/>
              </a:rPr>
              <a:t>的特点，</a:t>
            </a:r>
            <a:r>
              <a:rPr lang="en-US" altLang="zh-CN">
                <a:latin typeface="Times New Roman" charset="0"/>
                <a:ea typeface="宋体" charset="0"/>
              </a:rPr>
              <a:t>4</a:t>
            </a:r>
            <a:r>
              <a:rPr lang="zh-CN" altLang="en-US">
                <a:latin typeface="Times New Roman" charset="0"/>
                <a:ea typeface="宋体" charset="0"/>
              </a:rPr>
              <a:t>个特点。</a:t>
            </a:r>
          </a:p>
          <a:p>
            <a:pPr eaLnBrk="1" hangingPunct="1">
              <a:defRPr/>
            </a:pPr>
            <a:endParaRPr lang="en-US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7982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20D1BA05-9B43-4798-AA02-769EF407C879}" type="slidenum">
              <a:rPr lang="en-US" altLang="zh-CN" smtClean="0">
                <a:latin typeface="Times New Roman" charset="0"/>
              </a:rPr>
              <a:pPr>
                <a:defRPr/>
              </a:pPr>
              <a:t>75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224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36275E2-15D0-4128-B0BF-6687E1A0DC1A}" type="slidenum">
              <a:rPr lang="en-US" altLang="zh-CN" smtClean="0">
                <a:latin typeface="Times New Roman" charset="0"/>
              </a:rPr>
              <a:pPr>
                <a:defRPr/>
              </a:pPr>
              <a:t>76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108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BE6A7C65-4663-4499-B031-E7F3567934C4}" type="slidenum">
              <a:rPr lang="en-US" altLang="zh-CN" smtClean="0">
                <a:latin typeface="Times New Roman" charset="0"/>
              </a:rPr>
              <a:pPr>
                <a:defRPr/>
              </a:pPr>
              <a:t>77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248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9CB0A72-3ECD-4C64-AEA8-A1FDC8E2AD23}" type="slidenum">
              <a:rPr lang="en-US" altLang="zh-CN">
                <a:latin typeface="Times New Roman" charset="0"/>
              </a:rPr>
              <a:pPr>
                <a:defRPr/>
              </a:pPr>
              <a:t>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056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05896CF-166C-4F22-A5FA-92EE62A08A98}" type="slidenum">
              <a:rPr lang="en-US" altLang="zh-CN" smtClean="0">
                <a:latin typeface="Times New Roman" charset="0"/>
              </a:rPr>
              <a:pPr>
                <a:defRPr/>
              </a:pPr>
              <a:t>78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9137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CBC56BF-4620-4D2C-9499-81EB2EA7EBAC}" type="slidenum">
              <a:rPr lang="en-US" altLang="zh-CN" smtClean="0">
                <a:latin typeface="Times New Roman" charset="0"/>
              </a:rPr>
              <a:pPr>
                <a:defRPr/>
              </a:pPr>
              <a:t>79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3332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BC784E1-BA4F-42D5-B7EB-A6728183AEFB}" type="slidenum">
              <a:rPr lang="en-US" altLang="zh-CN" smtClean="0">
                <a:latin typeface="Times New Roman" charset="0"/>
              </a:rPr>
              <a:pPr>
                <a:defRPr/>
              </a:pPr>
              <a:t>80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1347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E3E6794-7787-4A19-8DC5-1B66C115B75C}" type="slidenum">
              <a:rPr lang="en-US" altLang="zh-CN" smtClean="0">
                <a:latin typeface="Times New Roman" charset="0"/>
              </a:rPr>
              <a:pPr>
                <a:defRPr/>
              </a:pPr>
              <a:t>84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0855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913CEEBE-6D98-48AD-ADDA-4BC69A90D212}" type="slidenum">
              <a:rPr lang="en-US" altLang="zh-CN" smtClean="0">
                <a:latin typeface="Times New Roman" charset="0"/>
              </a:rPr>
              <a:pPr>
                <a:defRPr/>
              </a:pPr>
              <a:t>85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1028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4BF9BF1-8105-4A97-A77D-3B467136D484}" type="slidenum">
              <a:rPr lang="en-US" altLang="zh-CN" smtClean="0">
                <a:latin typeface="Times New Roman" charset="0"/>
              </a:rPr>
              <a:pPr>
                <a:defRPr/>
              </a:pPr>
              <a:t>89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635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B50F43D-1268-4F24-B576-B4D88F676ED6}" type="slidenum">
              <a:rPr lang="en-US" altLang="zh-CN" smtClean="0">
                <a:latin typeface="Times New Roman" charset="0"/>
              </a:rPr>
              <a:pPr>
                <a:defRPr/>
              </a:pPr>
              <a:t>90</a:t>
            </a:fld>
            <a:endParaRPr lang="en-US" altLang="zh-CN" smtClean="0">
              <a:latin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609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985F37C-1AA2-4369-B182-508E35C33F65}" type="slidenum">
              <a:rPr lang="en-US" altLang="zh-CN">
                <a:latin typeface="Times New Roman" charset="0"/>
              </a:rPr>
              <a:pPr>
                <a:defRPr/>
              </a:pPr>
              <a:t>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60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030A6697-DA17-4B11-B9A7-4948C8DDAD3B}" type="slidenum">
              <a:rPr lang="en-US" altLang="zh-CN">
                <a:latin typeface="Times New Roman" charset="0"/>
              </a:rPr>
              <a:pPr>
                <a:defRPr/>
              </a:pPr>
              <a:t>10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05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33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8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59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87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1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00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510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9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34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7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5E851-637D-45CA-AEEF-2532C5701559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DAA8A-BFC4-41A9-8924-38AE6D9273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96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png"/><Relationship Id="rId4" Type="http://schemas.openxmlformats.org/officeDocument/2006/relationships/oleObject" Target="../embeddings/oleObject1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3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W10-AVL, </a:t>
            </a:r>
            <a:r>
              <a:rPr lang="en-US" altLang="zh-CN" dirty="0" err="1" smtClean="0"/>
              <a:t>Trie</a:t>
            </a:r>
            <a:r>
              <a:rPr lang="en-US" altLang="zh-CN" dirty="0" smtClean="0"/>
              <a:t>, B</a:t>
            </a:r>
            <a:r>
              <a:rPr lang="zh-CN" altLang="en-US" dirty="0" smtClean="0"/>
              <a:t>树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43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DB36B9B9-461D-8C43-A3C1-CB0FB42FA2FF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4813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4813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5B2C6546-71C4-4C54-B803-5CB6BF493E90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10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/>
              <a:t>Insertions into an AVL tree</a:t>
            </a:r>
            <a:endParaRPr lang="en-US" altLang="zh-CN"/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b="1" dirty="0"/>
              <a:t>问题：怎么样判断节点的平衡因子是否被破坏？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b="1" dirty="0"/>
              <a:t>方法：先判断在节点</a:t>
            </a:r>
            <a:r>
              <a:rPr lang="en-US" altLang="zh-CN" b="1" dirty="0"/>
              <a:t>n</a:t>
            </a:r>
            <a:r>
              <a:rPr lang="zh-CN" altLang="en-US" b="1" dirty="0"/>
              <a:t>的左子树还是右子树有插入操作且该子树的高度是否改变（即高度增加</a:t>
            </a:r>
            <a:r>
              <a:rPr lang="en-US" altLang="zh-CN" b="1" dirty="0"/>
              <a:t>1</a:t>
            </a:r>
            <a:r>
              <a:rPr lang="zh-CN" altLang="en-US" b="1" dirty="0"/>
              <a:t>）。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b="1" dirty="0"/>
              <a:t>如果左子树有插入操作，且高度改变</a:t>
            </a:r>
          </a:p>
          <a:p>
            <a:pPr lvl="2" eaLnBrk="1" hangingPunct="1">
              <a:lnSpc>
                <a:spcPct val="80000"/>
              </a:lnSpc>
            </a:pPr>
            <a:r>
              <a:rPr lang="zh-CN" altLang="en-US" b="1" i="1" dirty="0">
                <a:solidFill>
                  <a:schemeClr val="tx2"/>
                </a:solidFill>
              </a:rPr>
              <a:t>如果节点的平衡因子为 </a:t>
            </a:r>
            <a:r>
              <a:rPr lang="en-US" altLang="zh-CN" b="1" i="1" dirty="0">
                <a:solidFill>
                  <a:schemeClr val="tx2"/>
                </a:solidFill>
              </a:rPr>
              <a:t>- </a:t>
            </a:r>
            <a:r>
              <a:rPr lang="zh-CN" altLang="en-US" b="1" i="1" dirty="0">
                <a:solidFill>
                  <a:schemeClr val="tx2"/>
                </a:solidFill>
              </a:rPr>
              <a:t>变为 </a:t>
            </a:r>
            <a:r>
              <a:rPr lang="en-US" altLang="zh-CN" b="1" i="1" dirty="0">
                <a:solidFill>
                  <a:schemeClr val="tx2"/>
                </a:solidFill>
              </a:rPr>
              <a:t>/ </a:t>
            </a:r>
            <a:r>
              <a:rPr lang="zh-CN" altLang="en-US" b="1" i="1" dirty="0" smtClean="0">
                <a:solidFill>
                  <a:schemeClr val="tx2"/>
                </a:solidFill>
              </a:rPr>
              <a:t>。 </a:t>
            </a:r>
            <a:r>
              <a:rPr lang="zh-CN" altLang="en-US" b="1" i="1" dirty="0">
                <a:solidFill>
                  <a:schemeClr val="tx2"/>
                </a:solidFill>
              </a:rPr>
              <a:t>且</a:t>
            </a:r>
            <a:r>
              <a:rPr lang="zh-CN" altLang="en-US" b="1" i="1" dirty="0" smtClean="0">
                <a:solidFill>
                  <a:schemeClr val="tx2"/>
                </a:solidFill>
              </a:rPr>
              <a:t>需要往上调节平衡因子</a:t>
            </a:r>
            <a:endParaRPr lang="zh-CN" altLang="en-US" b="1" i="1" dirty="0">
              <a:solidFill>
                <a:schemeClr val="tx2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zh-CN" altLang="en-US" b="1" i="1" dirty="0">
                <a:solidFill>
                  <a:schemeClr val="tx2"/>
                </a:solidFill>
              </a:rPr>
              <a:t>如果节点的平衡因子为 </a:t>
            </a:r>
            <a:r>
              <a:rPr lang="en-US" altLang="zh-CN" b="1" i="1" dirty="0">
                <a:solidFill>
                  <a:schemeClr val="tx2"/>
                </a:solidFill>
              </a:rPr>
              <a:t>/</a:t>
            </a:r>
            <a:r>
              <a:rPr lang="en-US" altLang="zh-CN" b="1" dirty="0">
                <a:solidFill>
                  <a:schemeClr val="tx2"/>
                </a:solidFill>
              </a:rPr>
              <a:t>,</a:t>
            </a:r>
            <a:r>
              <a:rPr lang="zh-CN" altLang="en-US" b="1" dirty="0">
                <a:solidFill>
                  <a:schemeClr val="tx2"/>
                </a:solidFill>
              </a:rPr>
              <a:t>变为 </a:t>
            </a:r>
            <a:r>
              <a:rPr lang="en-US" altLang="zh-CN" b="1" dirty="0">
                <a:solidFill>
                  <a:schemeClr val="tx2"/>
                </a:solidFill>
              </a:rPr>
              <a:t>//</a:t>
            </a:r>
            <a:r>
              <a:rPr lang="zh-CN" altLang="en-US" b="1" dirty="0">
                <a:solidFill>
                  <a:schemeClr val="tx2"/>
                </a:solidFill>
              </a:rPr>
              <a:t>，且</a:t>
            </a:r>
            <a:r>
              <a:rPr lang="zh-CN" altLang="en-US" b="1" dirty="0" smtClean="0">
                <a:solidFill>
                  <a:schemeClr val="tx2"/>
                </a:solidFill>
              </a:rPr>
              <a:t>需要</a:t>
            </a:r>
            <a:r>
              <a:rPr lang="zh-CN" altLang="en-US" b="1" dirty="0" smtClean="0">
                <a:solidFill>
                  <a:schemeClr val="tx2"/>
                </a:solidFill>
              </a:rPr>
              <a:t>通过旋转</a:t>
            </a:r>
            <a:r>
              <a:rPr lang="zh-CN" altLang="en-US" b="1" dirty="0" smtClean="0">
                <a:solidFill>
                  <a:schemeClr val="tx2"/>
                </a:solidFill>
              </a:rPr>
              <a:t>调整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</a:p>
          <a:p>
            <a:pPr lvl="2" eaLnBrk="1" hangingPunct="1">
              <a:lnSpc>
                <a:spcPct val="8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如果节点的平衡因子为</a:t>
            </a:r>
            <a:r>
              <a:rPr lang="en-US" altLang="zh-CN" b="1" dirty="0">
                <a:solidFill>
                  <a:schemeClr val="tx2"/>
                </a:solidFill>
              </a:rPr>
              <a:t>\, </a:t>
            </a:r>
            <a:r>
              <a:rPr lang="zh-CN" altLang="en-US" b="1" dirty="0">
                <a:solidFill>
                  <a:schemeClr val="tx2"/>
                </a:solidFill>
              </a:rPr>
              <a:t>变为</a:t>
            </a:r>
            <a:r>
              <a:rPr lang="en-US" altLang="zh-CN" b="1" dirty="0">
                <a:solidFill>
                  <a:schemeClr val="tx2"/>
                </a:solidFill>
              </a:rPr>
              <a:t>- 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b="1" i="1" dirty="0"/>
              <a:t>如果右子树有插入操作，且高度有改变</a:t>
            </a:r>
          </a:p>
          <a:p>
            <a:pPr lvl="2">
              <a:lnSpc>
                <a:spcPct val="80000"/>
              </a:lnSpc>
            </a:pPr>
            <a:r>
              <a:rPr lang="zh-CN" altLang="en-US" b="1" i="1" dirty="0">
                <a:solidFill>
                  <a:schemeClr val="tx2"/>
                </a:solidFill>
              </a:rPr>
              <a:t>如果节点的平衡因子为 </a:t>
            </a:r>
            <a:r>
              <a:rPr lang="en-US" altLang="zh-CN" b="1" i="1" dirty="0">
                <a:solidFill>
                  <a:schemeClr val="tx2"/>
                </a:solidFill>
              </a:rPr>
              <a:t>- </a:t>
            </a:r>
            <a:r>
              <a:rPr lang="zh-CN" altLang="en-US" b="1" i="1" dirty="0">
                <a:solidFill>
                  <a:schemeClr val="tx2"/>
                </a:solidFill>
              </a:rPr>
              <a:t>变为 </a:t>
            </a:r>
            <a:r>
              <a:rPr lang="en-US" altLang="zh-CN" b="1" i="1" dirty="0">
                <a:solidFill>
                  <a:schemeClr val="tx2"/>
                </a:solidFill>
              </a:rPr>
              <a:t>\</a:t>
            </a:r>
            <a:r>
              <a:rPr lang="zh-CN" altLang="en-US" b="1" i="1" dirty="0" smtClean="0">
                <a:solidFill>
                  <a:schemeClr val="tx2"/>
                </a:solidFill>
              </a:rPr>
              <a:t>。 </a:t>
            </a:r>
            <a:r>
              <a:rPr lang="zh-CN" altLang="en-US" b="1" i="1" dirty="0">
                <a:solidFill>
                  <a:schemeClr val="tx2"/>
                </a:solidFill>
              </a:rPr>
              <a:t>且</a:t>
            </a:r>
            <a:r>
              <a:rPr lang="zh-CN" altLang="en-US" b="1" i="1" dirty="0" smtClean="0">
                <a:solidFill>
                  <a:schemeClr val="tx2"/>
                </a:solidFill>
              </a:rPr>
              <a:t>需要</a:t>
            </a:r>
            <a:r>
              <a:rPr lang="zh-CN" altLang="en-US" b="1" i="1" dirty="0">
                <a:solidFill>
                  <a:schemeClr val="tx2"/>
                </a:solidFill>
              </a:rPr>
              <a:t>往上调节平衡</a:t>
            </a:r>
            <a:r>
              <a:rPr lang="zh-CN" altLang="en-US" b="1" i="1" dirty="0" smtClean="0">
                <a:solidFill>
                  <a:schemeClr val="tx2"/>
                </a:solidFill>
              </a:rPr>
              <a:t>因子</a:t>
            </a:r>
            <a:endParaRPr lang="zh-CN" altLang="en-US" b="1" i="1" dirty="0">
              <a:solidFill>
                <a:schemeClr val="tx2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zh-CN" altLang="en-US" b="1" i="1" dirty="0">
                <a:solidFill>
                  <a:schemeClr val="tx2"/>
                </a:solidFill>
              </a:rPr>
              <a:t>如果节点的平衡因子为 </a:t>
            </a:r>
            <a:r>
              <a:rPr lang="en-US" altLang="zh-CN" b="1" i="1" dirty="0">
                <a:solidFill>
                  <a:schemeClr val="tx2"/>
                </a:solidFill>
              </a:rPr>
              <a:t>\</a:t>
            </a:r>
            <a:r>
              <a:rPr lang="en-US" altLang="zh-CN" b="1" dirty="0">
                <a:solidFill>
                  <a:schemeClr val="tx2"/>
                </a:solidFill>
              </a:rPr>
              <a:t>,</a:t>
            </a:r>
            <a:r>
              <a:rPr lang="zh-CN" altLang="en-US" b="1" dirty="0">
                <a:solidFill>
                  <a:schemeClr val="tx2"/>
                </a:solidFill>
              </a:rPr>
              <a:t>变为 </a:t>
            </a:r>
            <a:r>
              <a:rPr lang="en-US" altLang="zh-CN" b="1" dirty="0">
                <a:solidFill>
                  <a:schemeClr val="tx2"/>
                </a:solidFill>
              </a:rPr>
              <a:t>\\</a:t>
            </a:r>
            <a:r>
              <a:rPr lang="zh-CN" altLang="en-US" b="1" dirty="0">
                <a:solidFill>
                  <a:schemeClr val="tx2"/>
                </a:solidFill>
              </a:rPr>
              <a:t>，且</a:t>
            </a:r>
            <a:r>
              <a:rPr lang="zh-CN" altLang="en-US" b="1" dirty="0" smtClean="0">
                <a:solidFill>
                  <a:schemeClr val="tx2"/>
                </a:solidFill>
              </a:rPr>
              <a:t>需要通过旋转调整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</a:p>
          <a:p>
            <a:pPr lvl="2" eaLnBrk="1" hangingPunct="1">
              <a:lnSpc>
                <a:spcPct val="8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如果节点的平衡因子为</a:t>
            </a:r>
            <a:r>
              <a:rPr lang="en-US" altLang="zh-CN" b="1" dirty="0">
                <a:solidFill>
                  <a:schemeClr val="tx2"/>
                </a:solidFill>
              </a:rPr>
              <a:t>/, </a:t>
            </a:r>
            <a:r>
              <a:rPr lang="zh-CN" altLang="en-US" b="1" dirty="0">
                <a:solidFill>
                  <a:schemeClr val="tx2"/>
                </a:solidFill>
              </a:rPr>
              <a:t>变为</a:t>
            </a:r>
            <a:r>
              <a:rPr lang="en-US" altLang="zh-CN" b="1" dirty="0">
                <a:solidFill>
                  <a:schemeClr val="tx2"/>
                </a:solidFill>
              </a:rPr>
              <a:t>- 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</a:p>
          <a:p>
            <a:pPr lvl="2" eaLnBrk="1" hangingPunct="1">
              <a:lnSpc>
                <a:spcPct val="80000"/>
              </a:lnSpc>
            </a:pPr>
            <a:endParaRPr lang="en-US" altLang="zh-CN" b="1" i="1" dirty="0"/>
          </a:p>
        </p:txBody>
      </p:sp>
    </p:spTree>
    <p:extLst>
      <p:ext uri="{BB962C8B-B14F-4D97-AF65-F5344CB8AC3E}">
        <p14:creationId xmlns:p14="http://schemas.microsoft.com/office/powerpoint/2010/main" val="14627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5450105E-7363-9443-BB51-DC833EEC973B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5837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583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2D596818-2956-43E0-AF99-71C6551F15FB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11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>
          <a:xfrm>
            <a:off x="500745" y="327025"/>
            <a:ext cx="9100455" cy="1462088"/>
          </a:xfrm>
        </p:spPr>
        <p:txBody>
          <a:bodyPr/>
          <a:lstStyle/>
          <a:p>
            <a:pPr eaLnBrk="1" hangingPunct="1"/>
            <a:r>
              <a:rPr lang="zh-CN" altLang="en-US" sz="3600" b="1" dirty="0"/>
              <a:t>在</a:t>
            </a:r>
            <a:r>
              <a:rPr lang="en-US" altLang="zh-CN" sz="3600" b="1" dirty="0" err="1"/>
              <a:t>Subroot</a:t>
            </a:r>
            <a:r>
              <a:rPr lang="zh-CN" altLang="en-US" sz="3600" b="1" dirty="0"/>
              <a:t>的左子树插入节点后的情况分析：</a:t>
            </a:r>
            <a:endParaRPr lang="zh-CN" altLang="en-US" sz="2000" dirty="0"/>
          </a:p>
        </p:txBody>
      </p:sp>
      <p:sp>
        <p:nvSpPr>
          <p:cNvPr id="58374" name="Oval 4"/>
          <p:cNvSpPr>
            <a:spLocks noChangeArrowheads="1"/>
          </p:cNvSpPr>
          <p:nvPr/>
        </p:nvSpPr>
        <p:spPr bwMode="auto">
          <a:xfrm>
            <a:off x="2963863" y="2565401"/>
            <a:ext cx="647700" cy="6127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>
              <a:latin typeface="Tahoma" charset="0"/>
            </a:endParaRPr>
          </a:p>
        </p:txBody>
      </p:sp>
      <p:sp>
        <p:nvSpPr>
          <p:cNvPr id="58375" name="Line 6"/>
          <p:cNvSpPr>
            <a:spLocks noChangeShapeType="1"/>
          </p:cNvSpPr>
          <p:nvPr/>
        </p:nvSpPr>
        <p:spPr bwMode="auto">
          <a:xfrm flipH="1">
            <a:off x="3071814" y="2638425"/>
            <a:ext cx="396875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376" name="Line 7"/>
          <p:cNvSpPr>
            <a:spLocks noChangeShapeType="1"/>
          </p:cNvSpPr>
          <p:nvPr/>
        </p:nvSpPr>
        <p:spPr bwMode="auto">
          <a:xfrm flipH="1">
            <a:off x="2603501" y="3033713"/>
            <a:ext cx="360363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377" name="Rectangle 8"/>
          <p:cNvSpPr>
            <a:spLocks noChangeArrowheads="1"/>
          </p:cNvSpPr>
          <p:nvPr/>
        </p:nvSpPr>
        <p:spPr bwMode="auto">
          <a:xfrm>
            <a:off x="2279651" y="3392489"/>
            <a:ext cx="576263" cy="1512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h+1</a:t>
            </a: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2279651" y="4943476"/>
            <a:ext cx="576263" cy="1809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1800">
              <a:solidFill>
                <a:srgbClr val="FF0000"/>
              </a:solidFill>
              <a:latin typeface="Tahoma" charset="0"/>
            </a:endParaRPr>
          </a:p>
        </p:txBody>
      </p:sp>
      <p:sp>
        <p:nvSpPr>
          <p:cNvPr id="58379" name="Rectangle 10"/>
          <p:cNvSpPr>
            <a:spLocks noChangeArrowheads="1"/>
          </p:cNvSpPr>
          <p:nvPr/>
        </p:nvSpPr>
        <p:spPr bwMode="auto">
          <a:xfrm>
            <a:off x="3395663" y="3429000"/>
            <a:ext cx="576262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</a:t>
            </a:r>
          </a:p>
        </p:txBody>
      </p:sp>
      <p:sp>
        <p:nvSpPr>
          <p:cNvPr id="58380" name="Line 11"/>
          <p:cNvSpPr>
            <a:spLocks noChangeShapeType="1"/>
          </p:cNvSpPr>
          <p:nvPr/>
        </p:nvSpPr>
        <p:spPr bwMode="auto">
          <a:xfrm>
            <a:off x="3575051" y="3068638"/>
            <a:ext cx="180975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381" name="Text Box 12"/>
          <p:cNvSpPr txBox="1">
            <a:spLocks noChangeArrowheads="1"/>
          </p:cNvSpPr>
          <p:nvPr/>
        </p:nvSpPr>
        <p:spPr bwMode="auto">
          <a:xfrm>
            <a:off x="1524001" y="5481638"/>
            <a:ext cx="3133725" cy="863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2000" b="1">
                <a:latin typeface="Tahoma" charset="0"/>
              </a:rPr>
              <a:t>case left_higher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rgbClr val="FF0000"/>
                </a:solidFill>
                <a:latin typeface="Tahoma" charset="0"/>
              </a:rPr>
              <a:t>left_balance(sub_root)</a:t>
            </a:r>
          </a:p>
        </p:txBody>
      </p:sp>
      <p:sp>
        <p:nvSpPr>
          <p:cNvPr id="58382" name="Oval 13"/>
          <p:cNvSpPr>
            <a:spLocks noChangeArrowheads="1"/>
          </p:cNvSpPr>
          <p:nvPr/>
        </p:nvSpPr>
        <p:spPr bwMode="auto">
          <a:xfrm>
            <a:off x="5195888" y="2565401"/>
            <a:ext cx="647700" cy="6127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>
              <a:latin typeface="Tahoma" charset="0"/>
            </a:endParaRP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 flipH="1">
            <a:off x="4835526" y="3033713"/>
            <a:ext cx="360363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384" name="Rectangle 16"/>
          <p:cNvSpPr>
            <a:spLocks noChangeArrowheads="1"/>
          </p:cNvSpPr>
          <p:nvPr/>
        </p:nvSpPr>
        <p:spPr bwMode="auto">
          <a:xfrm>
            <a:off x="4511676" y="3392488"/>
            <a:ext cx="576263" cy="13319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</a:t>
            </a:r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4511676" y="4757739"/>
            <a:ext cx="576263" cy="1809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1800">
              <a:solidFill>
                <a:srgbClr val="FF0000"/>
              </a:solidFill>
              <a:latin typeface="Tahoma" charset="0"/>
            </a:endParaRPr>
          </a:p>
        </p:txBody>
      </p:sp>
      <p:sp>
        <p:nvSpPr>
          <p:cNvPr id="58386" name="Rectangle 18"/>
          <p:cNvSpPr>
            <a:spLocks noChangeArrowheads="1"/>
          </p:cNvSpPr>
          <p:nvPr/>
        </p:nvSpPr>
        <p:spPr bwMode="auto">
          <a:xfrm>
            <a:off x="5627688" y="3429000"/>
            <a:ext cx="576262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</a:t>
            </a: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5807076" y="3068638"/>
            <a:ext cx="180975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4764089" y="5481638"/>
            <a:ext cx="3025775" cy="863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2000" b="1">
                <a:latin typeface="Tahoma" charset="0"/>
              </a:rPr>
              <a:t>case equal_height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rgbClr val="FF0000"/>
                </a:solidFill>
                <a:latin typeface="Tahoma" charset="0"/>
              </a:rPr>
              <a:t>taller = true</a:t>
            </a:r>
          </a:p>
        </p:txBody>
      </p:sp>
      <p:sp>
        <p:nvSpPr>
          <p:cNvPr id="58389" name="Line 21"/>
          <p:cNvSpPr>
            <a:spLocks noChangeShapeType="1"/>
          </p:cNvSpPr>
          <p:nvPr/>
        </p:nvSpPr>
        <p:spPr bwMode="auto">
          <a:xfrm>
            <a:off x="5267326" y="285273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390" name="Oval 22"/>
          <p:cNvSpPr>
            <a:spLocks noChangeArrowheads="1"/>
          </p:cNvSpPr>
          <p:nvPr/>
        </p:nvSpPr>
        <p:spPr bwMode="auto">
          <a:xfrm>
            <a:off x="7643813" y="2565401"/>
            <a:ext cx="647700" cy="6127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>
              <a:latin typeface="Tahoma" charset="0"/>
            </a:endParaRPr>
          </a:p>
        </p:txBody>
      </p:sp>
      <p:sp>
        <p:nvSpPr>
          <p:cNvPr id="58391" name="Line 23"/>
          <p:cNvSpPr>
            <a:spLocks noChangeShapeType="1"/>
          </p:cNvSpPr>
          <p:nvPr/>
        </p:nvSpPr>
        <p:spPr bwMode="auto">
          <a:xfrm flipH="1">
            <a:off x="7283451" y="3033713"/>
            <a:ext cx="360363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392" name="Rectangle 24"/>
          <p:cNvSpPr>
            <a:spLocks noChangeArrowheads="1"/>
          </p:cNvSpPr>
          <p:nvPr/>
        </p:nvSpPr>
        <p:spPr bwMode="auto">
          <a:xfrm>
            <a:off x="6959601" y="3392488"/>
            <a:ext cx="576263" cy="13319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</a:t>
            </a:r>
          </a:p>
        </p:txBody>
      </p:sp>
      <p:sp>
        <p:nvSpPr>
          <p:cNvPr id="58393" name="Rectangle 25"/>
          <p:cNvSpPr>
            <a:spLocks noChangeArrowheads="1"/>
          </p:cNvSpPr>
          <p:nvPr/>
        </p:nvSpPr>
        <p:spPr bwMode="auto">
          <a:xfrm>
            <a:off x="6959601" y="4757739"/>
            <a:ext cx="576263" cy="1809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1800">
              <a:solidFill>
                <a:srgbClr val="FF0000"/>
              </a:solidFill>
              <a:latin typeface="Tahoma" charset="0"/>
            </a:endParaRPr>
          </a:p>
        </p:txBody>
      </p:sp>
      <p:sp>
        <p:nvSpPr>
          <p:cNvPr id="58394" name="Line 27"/>
          <p:cNvSpPr>
            <a:spLocks noChangeShapeType="1"/>
          </p:cNvSpPr>
          <p:nvPr/>
        </p:nvSpPr>
        <p:spPr bwMode="auto">
          <a:xfrm>
            <a:off x="8255001" y="3068638"/>
            <a:ext cx="180975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395" name="Text Box 28"/>
          <p:cNvSpPr txBox="1">
            <a:spLocks noChangeArrowheads="1"/>
          </p:cNvSpPr>
          <p:nvPr/>
        </p:nvSpPr>
        <p:spPr bwMode="auto">
          <a:xfrm>
            <a:off x="7932738" y="5697538"/>
            <a:ext cx="2449512" cy="406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2000" b="1">
                <a:latin typeface="Tahoma" charset="0"/>
              </a:rPr>
              <a:t>case right_higher</a:t>
            </a:r>
          </a:p>
        </p:txBody>
      </p:sp>
      <p:sp>
        <p:nvSpPr>
          <p:cNvPr id="58396" name="Rectangle 30"/>
          <p:cNvSpPr>
            <a:spLocks noChangeArrowheads="1"/>
          </p:cNvSpPr>
          <p:nvPr/>
        </p:nvSpPr>
        <p:spPr bwMode="auto">
          <a:xfrm>
            <a:off x="8112126" y="3395664"/>
            <a:ext cx="576263" cy="1512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h+1</a:t>
            </a:r>
          </a:p>
        </p:txBody>
      </p:sp>
      <p:sp>
        <p:nvSpPr>
          <p:cNvPr id="58397" name="Line 31"/>
          <p:cNvSpPr>
            <a:spLocks noChangeShapeType="1"/>
          </p:cNvSpPr>
          <p:nvPr/>
        </p:nvSpPr>
        <p:spPr bwMode="auto">
          <a:xfrm>
            <a:off x="7751763" y="2708276"/>
            <a:ext cx="4318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398" name="Line 32"/>
          <p:cNvSpPr>
            <a:spLocks noChangeShapeType="1"/>
          </p:cNvSpPr>
          <p:nvPr/>
        </p:nvSpPr>
        <p:spPr bwMode="auto">
          <a:xfrm>
            <a:off x="3094038" y="2335214"/>
            <a:ext cx="21590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399" name="Text Box 33"/>
          <p:cNvSpPr txBox="1">
            <a:spLocks noChangeArrowheads="1"/>
          </p:cNvSpPr>
          <p:nvPr/>
        </p:nvSpPr>
        <p:spPr bwMode="auto">
          <a:xfrm>
            <a:off x="2208214" y="2024063"/>
            <a:ext cx="1692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b="1">
                <a:latin typeface="Tahoma" charset="0"/>
              </a:rPr>
              <a:t>sub_root</a:t>
            </a:r>
          </a:p>
        </p:txBody>
      </p:sp>
      <p:sp>
        <p:nvSpPr>
          <p:cNvPr id="58400" name="Line 34"/>
          <p:cNvSpPr>
            <a:spLocks noChangeShapeType="1"/>
          </p:cNvSpPr>
          <p:nvPr/>
        </p:nvSpPr>
        <p:spPr bwMode="auto">
          <a:xfrm flipV="1">
            <a:off x="1919289" y="4760913"/>
            <a:ext cx="288925" cy="684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401" name="Line 35"/>
          <p:cNvSpPr>
            <a:spLocks noChangeShapeType="1"/>
          </p:cNvSpPr>
          <p:nvPr/>
        </p:nvSpPr>
        <p:spPr bwMode="auto">
          <a:xfrm flipV="1">
            <a:off x="5195888" y="4797426"/>
            <a:ext cx="468312" cy="684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58402" name="Line 36"/>
          <p:cNvSpPr>
            <a:spLocks noChangeShapeType="1"/>
          </p:cNvSpPr>
          <p:nvPr/>
        </p:nvSpPr>
        <p:spPr bwMode="auto">
          <a:xfrm flipH="1" flipV="1">
            <a:off x="8651875" y="4941889"/>
            <a:ext cx="431800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5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A018F3BD-A98A-2B45-9227-DF89322735D0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6246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624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7557B6B3-6E90-4FA8-B9FC-F736876C0373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62469" name="Oval 3"/>
          <p:cNvSpPr>
            <a:spLocks noChangeArrowheads="1"/>
          </p:cNvSpPr>
          <p:nvPr/>
        </p:nvSpPr>
        <p:spPr bwMode="auto">
          <a:xfrm>
            <a:off x="2963863" y="2565401"/>
            <a:ext cx="647700" cy="6127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>
              <a:latin typeface="Tahoma" charset="0"/>
            </a:endParaRPr>
          </a:p>
        </p:txBody>
      </p:sp>
      <p:sp>
        <p:nvSpPr>
          <p:cNvPr id="62470" name="Line 4"/>
          <p:cNvSpPr>
            <a:spLocks noChangeShapeType="1"/>
          </p:cNvSpPr>
          <p:nvPr/>
        </p:nvSpPr>
        <p:spPr bwMode="auto">
          <a:xfrm flipH="1">
            <a:off x="3071814" y="2638425"/>
            <a:ext cx="396875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71" name="Line 5"/>
          <p:cNvSpPr>
            <a:spLocks noChangeShapeType="1"/>
          </p:cNvSpPr>
          <p:nvPr/>
        </p:nvSpPr>
        <p:spPr bwMode="auto">
          <a:xfrm flipH="1">
            <a:off x="2603501" y="3033713"/>
            <a:ext cx="360363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72" name="Rectangle 6"/>
          <p:cNvSpPr>
            <a:spLocks noChangeArrowheads="1"/>
          </p:cNvSpPr>
          <p:nvPr/>
        </p:nvSpPr>
        <p:spPr bwMode="auto">
          <a:xfrm>
            <a:off x="2279651" y="3392489"/>
            <a:ext cx="576263" cy="1512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h+1</a:t>
            </a:r>
          </a:p>
        </p:txBody>
      </p:sp>
      <p:sp>
        <p:nvSpPr>
          <p:cNvPr id="62473" name="Rectangle 7"/>
          <p:cNvSpPr>
            <a:spLocks noChangeArrowheads="1"/>
          </p:cNvSpPr>
          <p:nvPr/>
        </p:nvSpPr>
        <p:spPr bwMode="auto">
          <a:xfrm>
            <a:off x="3395663" y="4768851"/>
            <a:ext cx="576262" cy="1809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1800">
              <a:solidFill>
                <a:srgbClr val="FF0000"/>
              </a:solidFill>
              <a:latin typeface="Tahoma" charset="0"/>
            </a:endParaRPr>
          </a:p>
        </p:txBody>
      </p:sp>
      <p:sp>
        <p:nvSpPr>
          <p:cNvPr id="62474" name="Rectangle 8"/>
          <p:cNvSpPr>
            <a:spLocks noChangeArrowheads="1"/>
          </p:cNvSpPr>
          <p:nvPr/>
        </p:nvSpPr>
        <p:spPr bwMode="auto">
          <a:xfrm>
            <a:off x="3395663" y="3429000"/>
            <a:ext cx="576262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</a:t>
            </a:r>
          </a:p>
        </p:txBody>
      </p:sp>
      <p:sp>
        <p:nvSpPr>
          <p:cNvPr id="62475" name="Line 9"/>
          <p:cNvSpPr>
            <a:spLocks noChangeShapeType="1"/>
          </p:cNvSpPr>
          <p:nvPr/>
        </p:nvSpPr>
        <p:spPr bwMode="auto">
          <a:xfrm>
            <a:off x="3575051" y="3068638"/>
            <a:ext cx="180975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76" name="Text Box 10"/>
          <p:cNvSpPr txBox="1">
            <a:spLocks noChangeArrowheads="1"/>
          </p:cNvSpPr>
          <p:nvPr/>
        </p:nvSpPr>
        <p:spPr bwMode="auto">
          <a:xfrm>
            <a:off x="1774826" y="5373688"/>
            <a:ext cx="2447925" cy="406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2000" b="1">
                <a:latin typeface="Tahoma" charset="0"/>
              </a:rPr>
              <a:t>case left_higher</a:t>
            </a:r>
          </a:p>
        </p:txBody>
      </p:sp>
      <p:sp>
        <p:nvSpPr>
          <p:cNvPr id="62477" name="Oval 11"/>
          <p:cNvSpPr>
            <a:spLocks noChangeArrowheads="1"/>
          </p:cNvSpPr>
          <p:nvPr/>
        </p:nvSpPr>
        <p:spPr bwMode="auto">
          <a:xfrm>
            <a:off x="5195888" y="2565401"/>
            <a:ext cx="647700" cy="6127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>
              <a:latin typeface="Tahoma" charset="0"/>
            </a:endParaRPr>
          </a:p>
        </p:txBody>
      </p:sp>
      <p:sp>
        <p:nvSpPr>
          <p:cNvPr id="62478" name="Line 12"/>
          <p:cNvSpPr>
            <a:spLocks noChangeShapeType="1"/>
          </p:cNvSpPr>
          <p:nvPr/>
        </p:nvSpPr>
        <p:spPr bwMode="auto">
          <a:xfrm flipH="1">
            <a:off x="4835526" y="3033713"/>
            <a:ext cx="360363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79" name="Rectangle 13"/>
          <p:cNvSpPr>
            <a:spLocks noChangeArrowheads="1"/>
          </p:cNvSpPr>
          <p:nvPr/>
        </p:nvSpPr>
        <p:spPr bwMode="auto">
          <a:xfrm>
            <a:off x="4511676" y="3392488"/>
            <a:ext cx="576263" cy="13319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</a:t>
            </a:r>
          </a:p>
        </p:txBody>
      </p:sp>
      <p:sp>
        <p:nvSpPr>
          <p:cNvPr id="62480" name="Rectangle 14"/>
          <p:cNvSpPr>
            <a:spLocks noChangeArrowheads="1"/>
          </p:cNvSpPr>
          <p:nvPr/>
        </p:nvSpPr>
        <p:spPr bwMode="auto">
          <a:xfrm>
            <a:off x="5627688" y="4760914"/>
            <a:ext cx="576262" cy="1809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1800">
              <a:solidFill>
                <a:srgbClr val="FF0000"/>
              </a:solidFill>
              <a:latin typeface="Tahoma" charset="0"/>
            </a:endParaRPr>
          </a:p>
        </p:txBody>
      </p:sp>
      <p:sp>
        <p:nvSpPr>
          <p:cNvPr id="62481" name="Rectangle 15"/>
          <p:cNvSpPr>
            <a:spLocks noChangeArrowheads="1"/>
          </p:cNvSpPr>
          <p:nvPr/>
        </p:nvSpPr>
        <p:spPr bwMode="auto">
          <a:xfrm>
            <a:off x="5627688" y="3429000"/>
            <a:ext cx="576262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</a:t>
            </a:r>
          </a:p>
        </p:txBody>
      </p:sp>
      <p:sp>
        <p:nvSpPr>
          <p:cNvPr id="62482" name="Line 16"/>
          <p:cNvSpPr>
            <a:spLocks noChangeShapeType="1"/>
          </p:cNvSpPr>
          <p:nvPr/>
        </p:nvSpPr>
        <p:spPr bwMode="auto">
          <a:xfrm>
            <a:off x="5807076" y="3068638"/>
            <a:ext cx="180975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83" name="Text Box 17"/>
          <p:cNvSpPr txBox="1">
            <a:spLocks noChangeArrowheads="1"/>
          </p:cNvSpPr>
          <p:nvPr/>
        </p:nvSpPr>
        <p:spPr bwMode="auto">
          <a:xfrm>
            <a:off x="4403726" y="5337175"/>
            <a:ext cx="2771775" cy="863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2000" b="1">
                <a:latin typeface="Tahoma" charset="0"/>
              </a:rPr>
              <a:t>case equal_height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rgbClr val="FF0000"/>
                </a:solidFill>
                <a:latin typeface="Tahoma" charset="0"/>
              </a:rPr>
              <a:t>taller = true</a:t>
            </a:r>
          </a:p>
        </p:txBody>
      </p:sp>
      <p:sp>
        <p:nvSpPr>
          <p:cNvPr id="62484" name="Line 18"/>
          <p:cNvSpPr>
            <a:spLocks noChangeShapeType="1"/>
          </p:cNvSpPr>
          <p:nvPr/>
        </p:nvSpPr>
        <p:spPr bwMode="auto">
          <a:xfrm>
            <a:off x="5267326" y="285273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85" name="Oval 19"/>
          <p:cNvSpPr>
            <a:spLocks noChangeArrowheads="1"/>
          </p:cNvSpPr>
          <p:nvPr/>
        </p:nvSpPr>
        <p:spPr bwMode="auto">
          <a:xfrm>
            <a:off x="7643813" y="2565401"/>
            <a:ext cx="647700" cy="6127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>
              <a:latin typeface="Tahoma" charset="0"/>
            </a:endParaRPr>
          </a:p>
        </p:txBody>
      </p:sp>
      <p:sp>
        <p:nvSpPr>
          <p:cNvPr id="62486" name="Line 20"/>
          <p:cNvSpPr>
            <a:spLocks noChangeShapeType="1"/>
          </p:cNvSpPr>
          <p:nvPr/>
        </p:nvSpPr>
        <p:spPr bwMode="auto">
          <a:xfrm flipH="1">
            <a:off x="7283451" y="3033713"/>
            <a:ext cx="360363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87" name="Rectangle 21"/>
          <p:cNvSpPr>
            <a:spLocks noChangeArrowheads="1"/>
          </p:cNvSpPr>
          <p:nvPr/>
        </p:nvSpPr>
        <p:spPr bwMode="auto">
          <a:xfrm>
            <a:off x="6959601" y="3392488"/>
            <a:ext cx="576263" cy="13319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</a:t>
            </a:r>
          </a:p>
        </p:txBody>
      </p:sp>
      <p:sp>
        <p:nvSpPr>
          <p:cNvPr id="62488" name="Rectangle 22"/>
          <p:cNvSpPr>
            <a:spLocks noChangeArrowheads="1"/>
          </p:cNvSpPr>
          <p:nvPr/>
        </p:nvSpPr>
        <p:spPr bwMode="auto">
          <a:xfrm>
            <a:off x="8112126" y="4941889"/>
            <a:ext cx="576263" cy="1809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1800">
              <a:solidFill>
                <a:srgbClr val="FF0000"/>
              </a:solidFill>
              <a:latin typeface="Tahoma" charset="0"/>
            </a:endParaRPr>
          </a:p>
        </p:txBody>
      </p:sp>
      <p:sp>
        <p:nvSpPr>
          <p:cNvPr id="62489" name="Line 23"/>
          <p:cNvSpPr>
            <a:spLocks noChangeShapeType="1"/>
          </p:cNvSpPr>
          <p:nvPr/>
        </p:nvSpPr>
        <p:spPr bwMode="auto">
          <a:xfrm>
            <a:off x="8255001" y="3068638"/>
            <a:ext cx="180975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90" name="Text Box 24"/>
          <p:cNvSpPr txBox="1">
            <a:spLocks noChangeArrowheads="1"/>
          </p:cNvSpPr>
          <p:nvPr/>
        </p:nvSpPr>
        <p:spPr bwMode="auto">
          <a:xfrm>
            <a:off x="7283450" y="5300663"/>
            <a:ext cx="3384550" cy="86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2000" b="1">
                <a:latin typeface="Tahoma" charset="0"/>
              </a:rPr>
              <a:t>case right_higher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rgbClr val="FF0000"/>
                </a:solidFill>
                <a:latin typeface="Tahoma" charset="0"/>
              </a:rPr>
              <a:t>right_balance(sub_root);</a:t>
            </a:r>
          </a:p>
        </p:txBody>
      </p:sp>
      <p:sp>
        <p:nvSpPr>
          <p:cNvPr id="62491" name="Rectangle 25"/>
          <p:cNvSpPr>
            <a:spLocks noChangeArrowheads="1"/>
          </p:cNvSpPr>
          <p:nvPr/>
        </p:nvSpPr>
        <p:spPr bwMode="auto">
          <a:xfrm>
            <a:off x="8112126" y="3395664"/>
            <a:ext cx="576263" cy="1512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h+1</a:t>
            </a:r>
          </a:p>
        </p:txBody>
      </p:sp>
      <p:sp>
        <p:nvSpPr>
          <p:cNvPr id="62492" name="Line 26"/>
          <p:cNvSpPr>
            <a:spLocks noChangeShapeType="1"/>
          </p:cNvSpPr>
          <p:nvPr/>
        </p:nvSpPr>
        <p:spPr bwMode="auto">
          <a:xfrm>
            <a:off x="7751763" y="2708276"/>
            <a:ext cx="4318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93" name="Line 27"/>
          <p:cNvSpPr>
            <a:spLocks noChangeShapeType="1"/>
          </p:cNvSpPr>
          <p:nvPr/>
        </p:nvSpPr>
        <p:spPr bwMode="auto">
          <a:xfrm>
            <a:off x="3094038" y="2335214"/>
            <a:ext cx="21590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94" name="Text Box 28"/>
          <p:cNvSpPr txBox="1">
            <a:spLocks noChangeArrowheads="1"/>
          </p:cNvSpPr>
          <p:nvPr/>
        </p:nvSpPr>
        <p:spPr bwMode="auto">
          <a:xfrm>
            <a:off x="2100264" y="1881188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2400" b="1">
                <a:latin typeface="Tahoma" charset="0"/>
              </a:rPr>
              <a:t>sub_root</a:t>
            </a:r>
          </a:p>
        </p:txBody>
      </p:sp>
      <p:sp>
        <p:nvSpPr>
          <p:cNvPr id="62495" name="Line 30"/>
          <p:cNvSpPr>
            <a:spLocks noChangeShapeType="1"/>
          </p:cNvSpPr>
          <p:nvPr/>
        </p:nvSpPr>
        <p:spPr bwMode="auto">
          <a:xfrm flipV="1">
            <a:off x="1955801" y="4365625"/>
            <a:ext cx="252413" cy="971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96" name="Line 31"/>
          <p:cNvSpPr>
            <a:spLocks noChangeShapeType="1"/>
          </p:cNvSpPr>
          <p:nvPr/>
        </p:nvSpPr>
        <p:spPr bwMode="auto">
          <a:xfrm flipV="1">
            <a:off x="4872039" y="4581525"/>
            <a:ext cx="611187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97" name="Line 32"/>
          <p:cNvSpPr>
            <a:spLocks noChangeShapeType="1"/>
          </p:cNvSpPr>
          <p:nvPr/>
        </p:nvSpPr>
        <p:spPr bwMode="auto">
          <a:xfrm flipV="1">
            <a:off x="7535864" y="4365625"/>
            <a:ext cx="396875" cy="971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62498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在</a:t>
            </a:r>
            <a:r>
              <a:rPr lang="en-US" altLang="zh-CN" b="1" smtClean="0"/>
              <a:t>Subroot</a:t>
            </a:r>
            <a:r>
              <a:rPr lang="zh-CN" altLang="en-US" b="1" smtClean="0"/>
              <a:t>的右子树插入节点后的情况分析：</a:t>
            </a:r>
          </a:p>
        </p:txBody>
      </p:sp>
    </p:spTree>
    <p:extLst>
      <p:ext uri="{BB962C8B-B14F-4D97-AF65-F5344CB8AC3E}">
        <p14:creationId xmlns:p14="http://schemas.microsoft.com/office/powerpoint/2010/main" val="42518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-</a:t>
            </a:r>
            <a:r>
              <a:rPr lang="zh-CN" altLang="en-US" dirty="0" smtClean="0"/>
              <a:t>请参照前面规则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依次插入 </a:t>
            </a:r>
            <a:r>
              <a:rPr lang="en-US" altLang="zh-CN" dirty="0" smtClean="0"/>
              <a:t>m, k, u, t, v </a:t>
            </a:r>
            <a:r>
              <a:rPr lang="zh-CN" altLang="en-US" dirty="0" smtClean="0"/>
              <a:t>平衡因子的变化过程</a:t>
            </a:r>
            <a:endParaRPr lang="en-US" altLang="zh-CN" dirty="0" smtClean="0"/>
          </a:p>
          <a:p>
            <a:r>
              <a:rPr lang="zh-CN" altLang="en-US" dirty="0" smtClean="0"/>
              <a:t>再插入</a:t>
            </a:r>
            <a:r>
              <a:rPr lang="en-US" altLang="zh-CN" dirty="0" smtClean="0"/>
              <a:t>w</a:t>
            </a:r>
            <a:r>
              <a:rPr lang="zh-CN" altLang="en-US" dirty="0" smtClean="0"/>
              <a:t>之后呢？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3046"/>
            <a:ext cx="3943349" cy="354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94" y="3008958"/>
            <a:ext cx="3513961" cy="34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15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24EB6D95-127C-D94C-AC22-1D54654D6CC4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6451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645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A0395F24-7D11-48E2-BB55-A550644DC52E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14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如何调整</a:t>
            </a:r>
          </a:p>
        </p:txBody>
      </p:sp>
      <p:sp>
        <p:nvSpPr>
          <p:cNvPr id="645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如果节点的平衡因子被破坏，用什么方法调整平衡。</a:t>
            </a:r>
          </a:p>
          <a:p>
            <a:pPr eaLnBrk="1" hangingPunct="1"/>
            <a:r>
              <a:rPr lang="zh-CN" altLang="en-US" smtClean="0"/>
              <a:t>方法：需要根据破坏平衡的原因来调整。</a:t>
            </a:r>
          </a:p>
          <a:p>
            <a:pPr eaLnBrk="1" hangingPunct="1"/>
            <a:r>
              <a:rPr lang="zh-CN" altLang="en-US" smtClean="0"/>
              <a:t>破坏平衡的原因有四种：</a:t>
            </a:r>
          </a:p>
          <a:p>
            <a:pPr lvl="1" eaLnBrk="1" hangingPunct="1"/>
            <a:r>
              <a:rPr lang="en-US" altLang="zh-CN" smtClean="0"/>
              <a:t>RR</a:t>
            </a:r>
            <a:r>
              <a:rPr lang="zh-CN" altLang="en-US" smtClean="0"/>
              <a:t>型，</a:t>
            </a:r>
            <a:r>
              <a:rPr lang="en-US" altLang="zh-CN" smtClean="0"/>
              <a:t>RL</a:t>
            </a:r>
            <a:r>
              <a:rPr lang="zh-CN" altLang="en-US" smtClean="0"/>
              <a:t>型，</a:t>
            </a:r>
            <a:r>
              <a:rPr lang="en-US" altLang="zh-CN" smtClean="0"/>
              <a:t>LL</a:t>
            </a:r>
            <a:r>
              <a:rPr lang="zh-CN" altLang="en-US" smtClean="0"/>
              <a:t>型，</a:t>
            </a:r>
            <a:r>
              <a:rPr lang="en-US" altLang="zh-CN" smtClean="0"/>
              <a:t>LR</a:t>
            </a:r>
            <a:r>
              <a:rPr lang="zh-CN" altLang="en-US" smtClean="0"/>
              <a:t>型。</a:t>
            </a:r>
          </a:p>
          <a:p>
            <a:pPr lvl="1" eaLnBrk="1" hangingPunct="1"/>
            <a:r>
              <a:rPr lang="zh-CN" altLang="en-US" smtClean="0"/>
              <a:t>其中</a:t>
            </a:r>
            <a:r>
              <a:rPr lang="en-US" altLang="zh-CN" smtClean="0"/>
              <a:t>RR</a:t>
            </a:r>
            <a:r>
              <a:rPr lang="zh-CN" altLang="en-US" smtClean="0"/>
              <a:t>与</a:t>
            </a:r>
            <a:r>
              <a:rPr lang="en-US" altLang="zh-CN" smtClean="0"/>
              <a:t>LL</a:t>
            </a:r>
            <a:r>
              <a:rPr lang="zh-CN" altLang="en-US" smtClean="0"/>
              <a:t>雷同，</a:t>
            </a:r>
            <a:r>
              <a:rPr lang="en-US" altLang="zh-CN" smtClean="0"/>
              <a:t>RL</a:t>
            </a:r>
            <a:r>
              <a:rPr lang="zh-CN" altLang="en-US" smtClean="0"/>
              <a:t>与</a:t>
            </a:r>
            <a:r>
              <a:rPr lang="en-US" altLang="zh-CN" smtClean="0"/>
              <a:t>LR</a:t>
            </a:r>
            <a:r>
              <a:rPr lang="zh-CN" altLang="en-US" smtClean="0"/>
              <a:t>雷同。</a:t>
            </a:r>
          </a:p>
        </p:txBody>
      </p:sp>
    </p:spTree>
    <p:extLst>
      <p:ext uri="{BB962C8B-B14F-4D97-AF65-F5344CB8AC3E}">
        <p14:creationId xmlns:p14="http://schemas.microsoft.com/office/powerpoint/2010/main" val="40569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 smtClean="0"/>
              <a:t>LL,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mtClean="0"/>
              <a:t>LL:</a:t>
            </a:r>
            <a:r>
              <a:rPr kumimoji="1" lang="zh-CN" altLang="en-US" smtClean="0"/>
              <a:t> 左左</a:t>
            </a:r>
            <a:r>
              <a:rPr kumimoji="1" lang="en-US" altLang="zh-CN" smtClean="0"/>
              <a:t>,</a:t>
            </a:r>
            <a:r>
              <a:rPr kumimoji="1" lang="zh-CN" altLang="en-US" smtClean="0"/>
              <a:t> 左子树的左子树还有孩子节点</a:t>
            </a:r>
          </a:p>
          <a:p>
            <a:r>
              <a:rPr kumimoji="1" lang="en-US" altLang="zh-CN" smtClean="0"/>
              <a:t>LR:</a:t>
            </a:r>
            <a:r>
              <a:rPr kumimoji="1" lang="zh-CN" altLang="en-US" smtClean="0"/>
              <a:t> 左右</a:t>
            </a:r>
            <a:r>
              <a:rPr kumimoji="1" lang="en-US" altLang="zh-CN" smtClean="0"/>
              <a:t>,</a:t>
            </a:r>
            <a:r>
              <a:rPr kumimoji="1" lang="zh-CN" altLang="en-US" smtClean="0"/>
              <a:t> 左子树的右子树还有孩子节点</a:t>
            </a:r>
          </a:p>
        </p:txBody>
      </p:sp>
      <p:sp>
        <p:nvSpPr>
          <p:cNvPr id="74755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66F8BD-92E7-4FC7-BC3C-60AA3FC99DEF}" type="datetime1">
              <a:rPr lang="en-US" altLang="zh-CN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12/2/2018</a:t>
            </a:fld>
            <a:endParaRPr lang="en-US" altLang="zh-CN" sz="1400">
              <a:latin typeface="Tahoma" panose="020B0604030504040204" pitchFamily="34" charset="0"/>
            </a:endParaRPr>
          </a:p>
        </p:txBody>
      </p:sp>
      <p:sp>
        <p:nvSpPr>
          <p:cNvPr id="74756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74757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E3D01D-927F-4C11-858B-0F2FFE644F89}" type="slidenum">
              <a:rPr lang="en-US" altLang="zh-CN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400">
              <a:latin typeface="Tahoma" panose="020B0604030504040204" pitchFamily="34" charset="0"/>
            </a:endParaRPr>
          </a:p>
        </p:txBody>
      </p:sp>
      <p:pic>
        <p:nvPicPr>
          <p:cNvPr id="74758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1" y="3177043"/>
            <a:ext cx="10764838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5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 smtClean="0"/>
              <a:t>LL:</a:t>
            </a:r>
            <a:r>
              <a:rPr kumimoji="1" lang="zh-CN" altLang="en-US" dirty="0" smtClean="0"/>
              <a:t> 右旋</a:t>
            </a:r>
            <a:endParaRPr kumimoji="1" lang="zh-CN" altLang="en-US" dirty="0"/>
          </a:p>
        </p:txBody>
      </p:sp>
      <p:sp>
        <p:nvSpPr>
          <p:cNvPr id="75779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66236E-F1D4-42D6-9C7B-DD6F50A39B40}" type="datetime1">
              <a:rPr lang="en-US" altLang="zh-CN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12/2/2018</a:t>
            </a:fld>
            <a:endParaRPr lang="en-US" altLang="zh-CN" sz="1400">
              <a:latin typeface="Tahoma" panose="020B0604030504040204" pitchFamily="34" charset="0"/>
            </a:endParaRPr>
          </a:p>
        </p:txBody>
      </p:sp>
      <p:sp>
        <p:nvSpPr>
          <p:cNvPr id="75780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75781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D9375D-0B36-4FFB-A06A-C8A3B3A68F66}" type="slidenum">
              <a:rPr lang="en-US" altLang="zh-CN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400">
              <a:latin typeface="Tahoma" panose="020B0604030504040204" pitchFamily="34" charset="0"/>
            </a:endParaRPr>
          </a:p>
        </p:txBody>
      </p:sp>
      <p:pic>
        <p:nvPicPr>
          <p:cNvPr id="7578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75" y="2524125"/>
            <a:ext cx="9144000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0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06E309BD-F567-8141-A4A0-3D53BBD70B9E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66563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665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22A0B6A7-C12C-4B21-BB3F-33F6F9B07E86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17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20676"/>
            <a:ext cx="7793038" cy="7683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 smtClean="0"/>
              <a:t>RR:</a:t>
            </a:r>
            <a:r>
              <a:rPr lang="zh-CN" altLang="en-US" b="1" dirty="0" smtClean="0"/>
              <a:t> 左旋</a:t>
            </a:r>
            <a:endParaRPr lang="zh-CN" altLang="en-US" b="1" dirty="0"/>
          </a:p>
        </p:txBody>
      </p:sp>
      <p:pic>
        <p:nvPicPr>
          <p:cNvPr id="6656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lum bright="-54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6226" y="1089026"/>
            <a:ext cx="9121775" cy="5529263"/>
          </a:xfrm>
        </p:spPr>
      </p:pic>
    </p:spTree>
    <p:extLst>
      <p:ext uri="{BB962C8B-B14F-4D97-AF65-F5344CB8AC3E}">
        <p14:creationId xmlns:p14="http://schemas.microsoft.com/office/powerpoint/2010/main" val="328442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2FC181D-2A88-7040-9CAC-678D11B5ED75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8499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8499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DA269FAD-FC10-4946-B534-702EF760F05C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84997" name="Rectangle 2"/>
          <p:cNvSpPr>
            <a:spLocks noGrp="1" noChangeArrowheads="1"/>
          </p:cNvSpPr>
          <p:nvPr>
            <p:ph type="title"/>
          </p:nvPr>
        </p:nvSpPr>
        <p:spPr>
          <a:xfrm>
            <a:off x="630239" y="443230"/>
            <a:ext cx="10120492" cy="1462088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rgbClr val="FF0000"/>
                </a:solidFill>
              </a:rPr>
              <a:t>练习</a:t>
            </a:r>
            <a:r>
              <a:rPr lang="en-US" altLang="zh-CN" sz="4800" dirty="0" smtClean="0">
                <a:solidFill>
                  <a:srgbClr val="FF0000"/>
                </a:solidFill>
              </a:rPr>
              <a:t>-</a:t>
            </a:r>
            <a:r>
              <a:rPr lang="zh-CN" altLang="en-US" sz="4800" dirty="0" smtClean="0">
                <a:solidFill>
                  <a:srgbClr val="FF0000"/>
                </a:solidFill>
              </a:rPr>
              <a:t>如何对</a:t>
            </a:r>
            <a:r>
              <a:rPr lang="en-US" altLang="zh-CN" sz="4800" dirty="0" smtClean="0">
                <a:solidFill>
                  <a:srgbClr val="FF0000"/>
                </a:solidFill>
              </a:rPr>
              <a:t>m</a:t>
            </a:r>
            <a:r>
              <a:rPr lang="zh-CN" altLang="en-US" sz="4800" dirty="0" smtClean="0">
                <a:solidFill>
                  <a:srgbClr val="FF0000"/>
                </a:solidFill>
              </a:rPr>
              <a:t>进行调整？</a:t>
            </a:r>
            <a:r>
              <a:rPr lang="en-US" altLang="zh-CN" sz="4800" dirty="0" smtClean="0">
                <a:solidFill>
                  <a:srgbClr val="FF0000"/>
                </a:solidFill>
              </a:rPr>
              <a:t>(RR</a:t>
            </a:r>
            <a:r>
              <a:rPr lang="zh-CN" altLang="en-US" sz="4800" dirty="0" smtClean="0">
                <a:solidFill>
                  <a:srgbClr val="FF0000"/>
                </a:solidFill>
              </a:rPr>
              <a:t>型）</a:t>
            </a:r>
            <a:endParaRPr lang="en-US" altLang="zh-CN" sz="48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6" y="2418987"/>
            <a:ext cx="3513961" cy="3423694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4781006" y="3317966"/>
            <a:ext cx="1489165" cy="812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467" y="2421345"/>
            <a:ext cx="3878358" cy="32794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200" y="1905318"/>
            <a:ext cx="809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注意： 平衡因子只有</a:t>
            </a:r>
            <a:r>
              <a:rPr lang="en-US" altLang="zh-CN" dirty="0" smtClean="0"/>
              <a:t>m, u </a:t>
            </a:r>
            <a:r>
              <a:rPr lang="zh-CN" altLang="en-US" dirty="0" smtClean="0"/>
              <a:t>两个点是旋转得到的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0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rgbClr val="FF0000"/>
                </a:solidFill>
                <a:latin typeface="Tahoma" panose="020B0604030504040204" pitchFamily="34" charset="0"/>
              </a:rPr>
              <a:t>第二种情况：</a:t>
            </a:r>
            <a:r>
              <a:rPr lang="en-US" altLang="zh-CN" b="1" smtClean="0">
                <a:solidFill>
                  <a:srgbClr val="FF0000"/>
                </a:solidFill>
                <a:latin typeface="Tahoma" panose="020B0604030504040204" pitchFamily="34" charset="0"/>
              </a:rPr>
              <a:t>RL</a:t>
            </a:r>
            <a:r>
              <a:rPr lang="zh-CN" altLang="en-US" b="1" smtClean="0">
                <a:solidFill>
                  <a:srgbClr val="FF0000"/>
                </a:solidFill>
                <a:latin typeface="Tahoma" panose="020B0604030504040204" pitchFamily="34" charset="0"/>
              </a:rPr>
              <a:t>型</a:t>
            </a:r>
            <a:r>
              <a:rPr lang="en-US" altLang="zh-CN" b="1" smtClean="0">
                <a:solidFill>
                  <a:srgbClr val="FF0000"/>
                </a:solidFill>
                <a:latin typeface="Tahoma" panose="020B0604030504040204" pitchFamily="34" charset="0"/>
              </a:rPr>
              <a:t>-</a:t>
            </a:r>
            <a:r>
              <a:rPr lang="zh-CN" altLang="en-US" b="1" smtClean="0">
                <a:solidFill>
                  <a:srgbClr val="FF0000"/>
                </a:solidFill>
                <a:latin typeface="Tahoma" panose="020B0604030504040204" pitchFamily="34" charset="0"/>
              </a:rPr>
              <a:t>需要做两次旋转</a:t>
            </a:r>
            <a:endParaRPr kumimoji="1" lang="zh-CN" altLang="en-US" smtClean="0"/>
          </a:p>
        </p:txBody>
      </p:sp>
      <p:sp>
        <p:nvSpPr>
          <p:cNvPr id="87043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218409-03E4-433A-A876-ABBEC573F97B}" type="datetime1">
              <a:rPr lang="en-US" altLang="zh-CN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12/2/2018</a:t>
            </a:fld>
            <a:endParaRPr lang="en-US" altLang="zh-CN" sz="1400">
              <a:latin typeface="Tahoma" panose="020B0604030504040204" pitchFamily="34" charset="0"/>
            </a:endParaRPr>
          </a:p>
        </p:txBody>
      </p:sp>
      <p:sp>
        <p:nvSpPr>
          <p:cNvPr id="87044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87045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68910D-DB36-4E72-84D6-0F28998810B0}" type="slidenum">
              <a:rPr lang="en-US" altLang="zh-CN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400">
              <a:latin typeface="Tahoma" panose="020B0604030504040204" pitchFamily="34" charset="0"/>
            </a:endParaRPr>
          </a:p>
        </p:txBody>
      </p:sp>
      <p:pic>
        <p:nvPicPr>
          <p:cNvPr id="87046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4" y="2735218"/>
            <a:ext cx="10480402" cy="20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箭头 4"/>
          <p:cNvSpPr/>
          <p:nvPr/>
        </p:nvSpPr>
        <p:spPr>
          <a:xfrm>
            <a:off x="3163571" y="3492397"/>
            <a:ext cx="600891" cy="626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040881" y="3522980"/>
            <a:ext cx="605246" cy="565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044" y="5093949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观察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第一次旋转变成了</a:t>
            </a:r>
            <a:r>
              <a:rPr lang="en-US" altLang="zh-CN" sz="2400" dirty="0" smtClean="0">
                <a:solidFill>
                  <a:srgbClr val="FF0000"/>
                </a:solidFill>
              </a:rPr>
              <a:t>RR</a:t>
            </a:r>
            <a:r>
              <a:rPr lang="zh-CN" altLang="en-US" sz="2400" dirty="0" smtClean="0">
                <a:solidFill>
                  <a:srgbClr val="FF0000"/>
                </a:solidFill>
              </a:rPr>
              <a:t>型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0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8FB2C36C-3474-A149-A5D5-9D10BB0FBEC5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AD9F1479-F946-43FD-9087-458EBE0CFBF1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866503" y="324644"/>
            <a:ext cx="7793037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b="1" dirty="0" smtClean="0"/>
              <a:t>AVL </a:t>
            </a:r>
            <a:r>
              <a:rPr lang="en-US" altLang="zh-CN" sz="3600" b="1" dirty="0"/>
              <a:t>Trees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5625" y="1938338"/>
            <a:ext cx="842645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b="1" dirty="0" smtClean="0"/>
              <a:t>二叉查找树左右子树高度不能保证总是近似平衡。。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dirty="0" smtClean="0"/>
              <a:t>定义： </a:t>
            </a:r>
            <a:r>
              <a:rPr lang="en-US" altLang="zh-CN" b="1" dirty="0" smtClean="0"/>
              <a:t>An </a:t>
            </a:r>
            <a:r>
              <a:rPr lang="en-US" altLang="zh-CN" b="1" i="1" dirty="0" smtClean="0"/>
              <a:t>AVL tree </a:t>
            </a:r>
            <a:r>
              <a:rPr lang="en-US" altLang="zh-CN" b="1" dirty="0" smtClean="0"/>
              <a:t>is a binary search tree in which the heights of the left and right subtrees of the root differ by at most 1 and in which the left and right subtrees are again AVL trees.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任何左右子树高度不超过</a:t>
            </a:r>
            <a:r>
              <a:rPr lang="en-US" altLang="zh-CN" b="1" dirty="0" smtClean="0"/>
              <a:t>1)</a:t>
            </a:r>
            <a:endParaRPr lang="zh-C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92082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EB95C4E3-4650-1840-BD89-2CE1BAB18BCB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7065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7066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7FD1094C-68C3-4143-AE8D-2923833EADBD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20</a:t>
            </a:fld>
            <a:endParaRPr lang="en-US" altLang="zh-CN" sz="1400">
              <a:latin typeface="Tahoma" charset="0"/>
            </a:endParaRPr>
          </a:p>
        </p:txBody>
      </p:sp>
      <p:pic>
        <p:nvPicPr>
          <p:cNvPr id="70661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lum bright="-66000" contras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367" y="971550"/>
            <a:ext cx="9121775" cy="5749925"/>
          </a:xfrm>
        </p:spPr>
      </p:pic>
      <p:sp>
        <p:nvSpPr>
          <p:cNvPr id="70662" name="Text Box 3"/>
          <p:cNvSpPr txBox="1">
            <a:spLocks noChangeArrowheads="1"/>
          </p:cNvSpPr>
          <p:nvPr/>
        </p:nvSpPr>
        <p:spPr bwMode="auto">
          <a:xfrm>
            <a:off x="1873250" y="366713"/>
            <a:ext cx="811053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Tahoma" panose="020B0604030504040204" pitchFamily="34" charset="0"/>
              </a:rPr>
              <a:t>第二种情况：</a:t>
            </a:r>
            <a:r>
              <a:rPr lang="en-US" altLang="zh-CN" b="1">
                <a:solidFill>
                  <a:srgbClr val="FF0000"/>
                </a:solidFill>
                <a:latin typeface="Tahoma" panose="020B0604030504040204" pitchFamily="34" charset="0"/>
              </a:rPr>
              <a:t>RL</a:t>
            </a:r>
            <a:r>
              <a:rPr lang="zh-CN" altLang="en-US" b="1">
                <a:solidFill>
                  <a:srgbClr val="FF0000"/>
                </a:solidFill>
                <a:latin typeface="Tahoma" panose="020B0604030504040204" pitchFamily="34" charset="0"/>
              </a:rPr>
              <a:t>型</a:t>
            </a:r>
            <a:r>
              <a:rPr lang="en-US" altLang="zh-CN" b="1">
                <a:solidFill>
                  <a:srgbClr val="FF0000"/>
                </a:solidFill>
                <a:latin typeface="Tahoma" panose="020B0604030504040204" pitchFamily="34" charset="0"/>
              </a:rPr>
              <a:t>-</a:t>
            </a:r>
            <a:r>
              <a:rPr lang="zh-CN" altLang="en-US" b="1">
                <a:solidFill>
                  <a:srgbClr val="FF0000"/>
                </a:solidFill>
                <a:latin typeface="Tahoma" panose="020B0604030504040204" pitchFamily="34" charset="0"/>
              </a:rPr>
              <a:t>需要做两次旋转</a:t>
            </a:r>
            <a:endParaRPr lang="en-US" altLang="zh-CN" b="1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6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2FC181D-2A88-7040-9CAC-678D11B5ED75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8499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8499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C2DBE111-EA09-46E4-BCEA-13E93AEA01A2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21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84997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119857"/>
            <a:ext cx="7793037" cy="1462088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rgbClr val="FF0000"/>
                </a:solidFill>
              </a:rPr>
              <a:t>举例</a:t>
            </a:r>
            <a:r>
              <a:rPr lang="en-US" altLang="zh-CN" sz="4800" dirty="0">
                <a:solidFill>
                  <a:srgbClr val="FF0000"/>
                </a:solidFill>
              </a:rPr>
              <a:t>-</a:t>
            </a:r>
            <a:r>
              <a:rPr lang="zh-CN" altLang="en-US" sz="4800" dirty="0">
                <a:solidFill>
                  <a:srgbClr val="FF0000"/>
                </a:solidFill>
              </a:rPr>
              <a:t>插入</a:t>
            </a:r>
            <a:r>
              <a:rPr lang="en-US" altLang="zh-CN" sz="4800" dirty="0">
                <a:solidFill>
                  <a:srgbClr val="FF0000"/>
                </a:solidFill>
              </a:rPr>
              <a:t>p,</a:t>
            </a:r>
            <a:r>
              <a:rPr lang="zh-CN" altLang="en-US" sz="4800" dirty="0">
                <a:solidFill>
                  <a:srgbClr val="FF0000"/>
                </a:solidFill>
              </a:rPr>
              <a:t> </a:t>
            </a:r>
            <a:r>
              <a:rPr lang="en-US" altLang="zh-CN" sz="4800" dirty="0">
                <a:solidFill>
                  <a:srgbClr val="FF0000"/>
                </a:solidFill>
              </a:rPr>
              <a:t>RL</a:t>
            </a:r>
            <a:r>
              <a:rPr lang="zh-CN" altLang="en-US" sz="4800" dirty="0">
                <a:solidFill>
                  <a:srgbClr val="FF0000"/>
                </a:solidFill>
              </a:rPr>
              <a:t>型</a:t>
            </a:r>
            <a:endParaRPr lang="en-US" altLang="zh-CN" sz="4800" dirty="0">
              <a:solidFill>
                <a:srgbClr val="FF0000"/>
              </a:solidFill>
            </a:endParaRPr>
          </a:p>
        </p:txBody>
      </p:sp>
      <p:pic>
        <p:nvPicPr>
          <p:cNvPr id="84998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lum bright="-54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9263" y="2528889"/>
            <a:ext cx="8750300" cy="2268537"/>
          </a:xfrm>
        </p:spPr>
      </p:pic>
      <p:sp>
        <p:nvSpPr>
          <p:cNvPr id="84999" name="Text Box 4"/>
          <p:cNvSpPr txBox="1">
            <a:spLocks noChangeArrowheads="1"/>
          </p:cNvSpPr>
          <p:nvPr/>
        </p:nvSpPr>
        <p:spPr bwMode="auto">
          <a:xfrm>
            <a:off x="2640014" y="5229226"/>
            <a:ext cx="7343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>
                <a:latin typeface="Tahoma" panose="020B0604030504040204" pitchFamily="34" charset="0"/>
              </a:rPr>
              <a:t>插入节点</a:t>
            </a:r>
            <a:r>
              <a:rPr lang="en-US" altLang="zh-CN" sz="1800" b="1">
                <a:latin typeface="Tahoma" panose="020B0604030504040204" pitchFamily="34" charset="0"/>
              </a:rPr>
              <a:t>P</a:t>
            </a:r>
            <a:r>
              <a:rPr lang="zh-CN" altLang="en-US" sz="1800" b="1">
                <a:latin typeface="Tahoma" panose="020B0604030504040204" pitchFamily="34" charset="0"/>
              </a:rPr>
              <a:t>时，</a:t>
            </a:r>
            <a:r>
              <a:rPr lang="en-US" altLang="zh-CN" sz="1800" b="1">
                <a:latin typeface="Tahoma" panose="020B0604030504040204" pitchFamily="34" charset="0"/>
              </a:rPr>
              <a:t>m</a:t>
            </a:r>
            <a:r>
              <a:rPr lang="zh-CN" altLang="en-US" sz="1800" b="1">
                <a:latin typeface="Tahoma" panose="020B0604030504040204" pitchFamily="34" charset="0"/>
              </a:rPr>
              <a:t>的平衡因子被破坏，现在需要调整结构。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7017" y="1500485"/>
            <a:ext cx="633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平衡因子： 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一定是</a:t>
            </a:r>
            <a:r>
              <a:rPr lang="en-US" altLang="zh-CN" sz="2400" dirty="0" smtClean="0"/>
              <a:t>-,  u</a:t>
            </a:r>
            <a:r>
              <a:rPr lang="zh-CN" altLang="en-US" sz="2400" dirty="0" smtClean="0"/>
              <a:t>与</a:t>
            </a:r>
            <a:r>
              <a:rPr lang="en-US" altLang="zh-CN" sz="2400" dirty="0" smtClean="0"/>
              <a:t>m </a:t>
            </a:r>
            <a:r>
              <a:rPr lang="zh-CN" altLang="en-US" sz="2400" dirty="0" smtClean="0"/>
              <a:t>不确定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013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-LR</a:t>
            </a:r>
            <a:r>
              <a:rPr lang="zh-CN" altLang="en-US" dirty="0" smtClean="0"/>
              <a:t>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646" y="1904002"/>
            <a:ext cx="34861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6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42AF1EAD-3A41-E646-9A5C-EABD500C5C55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8909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890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34DAD4E-3520-4477-A442-F59487219B0F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23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/>
              <a:t>示例</a:t>
            </a:r>
            <a:r>
              <a:rPr lang="en-US" altLang="zh-CN" sz="4000" b="1"/>
              <a:t>-</a:t>
            </a:r>
            <a:r>
              <a:rPr lang="zh-CN" altLang="en-US" sz="4000" b="1"/>
              <a:t>按</a:t>
            </a:r>
            <a:r>
              <a:rPr lang="en-US" altLang="zh-CN" sz="4000" b="1"/>
              <a:t>1-9</a:t>
            </a:r>
            <a:r>
              <a:rPr lang="zh-CN" altLang="en-US" sz="4000" b="1"/>
              <a:t>的顺序插入</a:t>
            </a:r>
            <a:endParaRPr lang="en-US" altLang="zh-CN" sz="4000" b="1"/>
          </a:p>
        </p:txBody>
      </p:sp>
      <p:sp>
        <p:nvSpPr>
          <p:cNvPr id="89094" name="Oval 3"/>
          <p:cNvSpPr>
            <a:spLocks noChangeArrowheads="1"/>
          </p:cNvSpPr>
          <p:nvPr/>
        </p:nvSpPr>
        <p:spPr bwMode="auto">
          <a:xfrm>
            <a:off x="3575050" y="290195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1</a:t>
            </a:r>
          </a:p>
        </p:txBody>
      </p:sp>
      <p:sp>
        <p:nvSpPr>
          <p:cNvPr id="89095" name="Oval 4"/>
          <p:cNvSpPr>
            <a:spLocks noChangeArrowheads="1"/>
          </p:cNvSpPr>
          <p:nvPr/>
        </p:nvSpPr>
        <p:spPr bwMode="auto">
          <a:xfrm>
            <a:off x="4762500" y="2649538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1</a:t>
            </a:r>
          </a:p>
        </p:txBody>
      </p:sp>
      <p:sp>
        <p:nvSpPr>
          <p:cNvPr id="89096" name="Oval 5"/>
          <p:cNvSpPr>
            <a:spLocks noChangeArrowheads="1"/>
          </p:cNvSpPr>
          <p:nvPr/>
        </p:nvSpPr>
        <p:spPr bwMode="auto">
          <a:xfrm>
            <a:off x="5267325" y="326231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2</a:t>
            </a:r>
          </a:p>
        </p:txBody>
      </p:sp>
      <p:sp>
        <p:nvSpPr>
          <p:cNvPr id="89097" name="Line 6"/>
          <p:cNvSpPr>
            <a:spLocks noChangeShapeType="1"/>
          </p:cNvSpPr>
          <p:nvPr/>
        </p:nvSpPr>
        <p:spPr bwMode="auto">
          <a:xfrm>
            <a:off x="5253039" y="3057525"/>
            <a:ext cx="17938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89098" name="Oval 7"/>
          <p:cNvSpPr>
            <a:spLocks noChangeArrowheads="1"/>
          </p:cNvSpPr>
          <p:nvPr/>
        </p:nvSpPr>
        <p:spPr bwMode="auto">
          <a:xfrm>
            <a:off x="7064375" y="272256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2</a:t>
            </a:r>
          </a:p>
        </p:txBody>
      </p:sp>
      <p:sp>
        <p:nvSpPr>
          <p:cNvPr id="89099" name="Oval 8"/>
          <p:cNvSpPr>
            <a:spLocks noChangeArrowheads="1"/>
          </p:cNvSpPr>
          <p:nvPr/>
        </p:nvSpPr>
        <p:spPr bwMode="auto">
          <a:xfrm>
            <a:off x="7569200" y="3335338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3</a:t>
            </a:r>
          </a:p>
        </p:txBody>
      </p:sp>
      <p:sp>
        <p:nvSpPr>
          <p:cNvPr id="89100" name="Line 9"/>
          <p:cNvSpPr>
            <a:spLocks noChangeShapeType="1"/>
          </p:cNvSpPr>
          <p:nvPr/>
        </p:nvSpPr>
        <p:spPr bwMode="auto">
          <a:xfrm>
            <a:off x="7554914" y="3130550"/>
            <a:ext cx="17938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89101" name="Oval 10"/>
          <p:cNvSpPr>
            <a:spLocks noChangeArrowheads="1"/>
          </p:cNvSpPr>
          <p:nvPr/>
        </p:nvSpPr>
        <p:spPr bwMode="auto">
          <a:xfrm>
            <a:off x="6513514" y="336232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1</a:t>
            </a:r>
          </a:p>
        </p:txBody>
      </p:sp>
      <p:sp>
        <p:nvSpPr>
          <p:cNvPr id="89102" name="Line 11"/>
          <p:cNvSpPr>
            <a:spLocks noChangeShapeType="1"/>
          </p:cNvSpPr>
          <p:nvPr/>
        </p:nvSpPr>
        <p:spPr bwMode="auto">
          <a:xfrm flipH="1">
            <a:off x="6923088" y="3117851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89103" name="Oval 12"/>
          <p:cNvSpPr>
            <a:spLocks noChangeArrowheads="1"/>
          </p:cNvSpPr>
          <p:nvPr/>
        </p:nvSpPr>
        <p:spPr bwMode="auto">
          <a:xfrm>
            <a:off x="4773614" y="4349751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2</a:t>
            </a:r>
          </a:p>
        </p:txBody>
      </p:sp>
      <p:sp>
        <p:nvSpPr>
          <p:cNvPr id="89104" name="Oval 13"/>
          <p:cNvSpPr>
            <a:spLocks noChangeArrowheads="1"/>
          </p:cNvSpPr>
          <p:nvPr/>
        </p:nvSpPr>
        <p:spPr bwMode="auto">
          <a:xfrm>
            <a:off x="5278439" y="496252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3</a:t>
            </a:r>
          </a:p>
        </p:txBody>
      </p:sp>
      <p:sp>
        <p:nvSpPr>
          <p:cNvPr id="89105" name="Line 14"/>
          <p:cNvSpPr>
            <a:spLocks noChangeShapeType="1"/>
          </p:cNvSpPr>
          <p:nvPr/>
        </p:nvSpPr>
        <p:spPr bwMode="auto">
          <a:xfrm>
            <a:off x="5264150" y="4757738"/>
            <a:ext cx="179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89106" name="Oval 15"/>
          <p:cNvSpPr>
            <a:spLocks noChangeArrowheads="1"/>
          </p:cNvSpPr>
          <p:nvPr/>
        </p:nvSpPr>
        <p:spPr bwMode="auto">
          <a:xfrm>
            <a:off x="4222750" y="498951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1</a:t>
            </a:r>
          </a:p>
        </p:txBody>
      </p:sp>
      <p:sp>
        <p:nvSpPr>
          <p:cNvPr id="89107" name="Line 16"/>
          <p:cNvSpPr>
            <a:spLocks noChangeShapeType="1"/>
          </p:cNvSpPr>
          <p:nvPr/>
        </p:nvSpPr>
        <p:spPr bwMode="auto">
          <a:xfrm flipH="1">
            <a:off x="4632325" y="4745039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89108" name="Line 17"/>
          <p:cNvSpPr>
            <a:spLocks noChangeShapeType="1"/>
          </p:cNvSpPr>
          <p:nvPr/>
        </p:nvSpPr>
        <p:spPr bwMode="auto">
          <a:xfrm>
            <a:off x="5734051" y="5349876"/>
            <a:ext cx="252413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89109" name="Oval 18"/>
          <p:cNvSpPr>
            <a:spLocks noChangeArrowheads="1"/>
          </p:cNvSpPr>
          <p:nvPr/>
        </p:nvSpPr>
        <p:spPr bwMode="auto">
          <a:xfrm>
            <a:off x="5875339" y="555307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4</a:t>
            </a:r>
          </a:p>
        </p:txBody>
      </p:sp>
      <p:sp>
        <p:nvSpPr>
          <p:cNvPr id="89110" name="Text Box 19"/>
          <p:cNvSpPr txBox="1">
            <a:spLocks noChangeArrowheads="1"/>
          </p:cNvSpPr>
          <p:nvPr/>
        </p:nvSpPr>
        <p:spPr bwMode="auto">
          <a:xfrm>
            <a:off x="6672263" y="4076701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Rotate_left</a:t>
            </a:r>
          </a:p>
        </p:txBody>
      </p:sp>
    </p:spTree>
    <p:extLst>
      <p:ext uri="{BB962C8B-B14F-4D97-AF65-F5344CB8AC3E}">
        <p14:creationId xmlns:p14="http://schemas.microsoft.com/office/powerpoint/2010/main" val="14270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E8D373FE-45BE-8743-81F9-49D2C0AEF60B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9113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911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A082C201-4E52-4793-86DD-7BD7CB3BD53F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24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/>
              <a:t>AVL Trees--Main</a:t>
            </a:r>
          </a:p>
        </p:txBody>
      </p:sp>
      <p:sp>
        <p:nvSpPr>
          <p:cNvPr id="91142" name="Oval 3"/>
          <p:cNvSpPr>
            <a:spLocks noChangeArrowheads="1"/>
          </p:cNvSpPr>
          <p:nvPr/>
        </p:nvSpPr>
        <p:spPr bwMode="auto">
          <a:xfrm>
            <a:off x="3370264" y="2420938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2</a:t>
            </a:r>
          </a:p>
        </p:txBody>
      </p:sp>
      <p:sp>
        <p:nvSpPr>
          <p:cNvPr id="91143" name="Oval 4"/>
          <p:cNvSpPr>
            <a:spLocks noChangeArrowheads="1"/>
          </p:cNvSpPr>
          <p:nvPr/>
        </p:nvSpPr>
        <p:spPr bwMode="auto">
          <a:xfrm>
            <a:off x="3875089" y="303371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4</a:t>
            </a:r>
          </a:p>
        </p:txBody>
      </p:sp>
      <p:sp>
        <p:nvSpPr>
          <p:cNvPr id="91144" name="Line 5"/>
          <p:cNvSpPr>
            <a:spLocks noChangeShapeType="1"/>
          </p:cNvSpPr>
          <p:nvPr/>
        </p:nvSpPr>
        <p:spPr bwMode="auto">
          <a:xfrm>
            <a:off x="3860800" y="2828925"/>
            <a:ext cx="179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1145" name="Oval 6"/>
          <p:cNvSpPr>
            <a:spLocks noChangeArrowheads="1"/>
          </p:cNvSpPr>
          <p:nvPr/>
        </p:nvSpPr>
        <p:spPr bwMode="auto">
          <a:xfrm>
            <a:off x="2819400" y="306070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1</a:t>
            </a:r>
          </a:p>
        </p:txBody>
      </p:sp>
      <p:sp>
        <p:nvSpPr>
          <p:cNvPr id="91146" name="Line 7"/>
          <p:cNvSpPr>
            <a:spLocks noChangeShapeType="1"/>
          </p:cNvSpPr>
          <p:nvPr/>
        </p:nvSpPr>
        <p:spPr bwMode="auto">
          <a:xfrm flipH="1">
            <a:off x="3228975" y="2816226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1147" name="Line 8"/>
          <p:cNvSpPr>
            <a:spLocks noChangeShapeType="1"/>
          </p:cNvSpPr>
          <p:nvPr/>
        </p:nvSpPr>
        <p:spPr bwMode="auto">
          <a:xfrm>
            <a:off x="4330701" y="3421063"/>
            <a:ext cx="252413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1148" name="Oval 9"/>
          <p:cNvSpPr>
            <a:spLocks noChangeArrowheads="1"/>
          </p:cNvSpPr>
          <p:nvPr/>
        </p:nvSpPr>
        <p:spPr bwMode="auto">
          <a:xfrm>
            <a:off x="4471989" y="362426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5</a:t>
            </a:r>
          </a:p>
        </p:txBody>
      </p:sp>
      <p:sp>
        <p:nvSpPr>
          <p:cNvPr id="91149" name="Line 10"/>
          <p:cNvSpPr>
            <a:spLocks noChangeShapeType="1"/>
          </p:cNvSpPr>
          <p:nvPr/>
        </p:nvSpPr>
        <p:spPr bwMode="auto">
          <a:xfrm flipH="1">
            <a:off x="3756025" y="3429001"/>
            <a:ext cx="179388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1150" name="Oval 11"/>
          <p:cNvSpPr>
            <a:spLocks noChangeArrowheads="1"/>
          </p:cNvSpPr>
          <p:nvPr/>
        </p:nvSpPr>
        <p:spPr bwMode="auto">
          <a:xfrm>
            <a:off x="3395664" y="371792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3</a:t>
            </a:r>
          </a:p>
        </p:txBody>
      </p:sp>
      <p:sp>
        <p:nvSpPr>
          <p:cNvPr id="91151" name="Oval 12"/>
          <p:cNvSpPr>
            <a:spLocks noChangeArrowheads="1"/>
          </p:cNvSpPr>
          <p:nvPr/>
        </p:nvSpPr>
        <p:spPr bwMode="auto">
          <a:xfrm>
            <a:off x="6900864" y="2565401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4</a:t>
            </a:r>
          </a:p>
        </p:txBody>
      </p:sp>
      <p:sp>
        <p:nvSpPr>
          <p:cNvPr id="91152" name="Oval 13"/>
          <p:cNvSpPr>
            <a:spLocks noChangeArrowheads="1"/>
          </p:cNvSpPr>
          <p:nvPr/>
        </p:nvSpPr>
        <p:spPr bwMode="auto">
          <a:xfrm>
            <a:off x="7405689" y="317817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5</a:t>
            </a:r>
          </a:p>
        </p:txBody>
      </p:sp>
      <p:sp>
        <p:nvSpPr>
          <p:cNvPr id="91153" name="Line 14"/>
          <p:cNvSpPr>
            <a:spLocks noChangeShapeType="1"/>
          </p:cNvSpPr>
          <p:nvPr/>
        </p:nvSpPr>
        <p:spPr bwMode="auto">
          <a:xfrm>
            <a:off x="7391400" y="2973388"/>
            <a:ext cx="179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1154" name="Oval 15"/>
          <p:cNvSpPr>
            <a:spLocks noChangeArrowheads="1"/>
          </p:cNvSpPr>
          <p:nvPr/>
        </p:nvSpPr>
        <p:spPr bwMode="auto">
          <a:xfrm>
            <a:off x="6350000" y="320516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2</a:t>
            </a:r>
          </a:p>
        </p:txBody>
      </p:sp>
      <p:sp>
        <p:nvSpPr>
          <p:cNvPr id="91155" name="Line 16"/>
          <p:cNvSpPr>
            <a:spLocks noChangeShapeType="1"/>
          </p:cNvSpPr>
          <p:nvPr/>
        </p:nvSpPr>
        <p:spPr bwMode="auto">
          <a:xfrm flipH="1">
            <a:off x="6759575" y="2960689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1156" name="Line 17"/>
          <p:cNvSpPr>
            <a:spLocks noChangeShapeType="1"/>
          </p:cNvSpPr>
          <p:nvPr/>
        </p:nvSpPr>
        <p:spPr bwMode="auto">
          <a:xfrm>
            <a:off x="7861301" y="3565526"/>
            <a:ext cx="252413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1157" name="Oval 18"/>
          <p:cNvSpPr>
            <a:spLocks noChangeArrowheads="1"/>
          </p:cNvSpPr>
          <p:nvPr/>
        </p:nvSpPr>
        <p:spPr bwMode="auto">
          <a:xfrm>
            <a:off x="8002589" y="376872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6</a:t>
            </a:r>
          </a:p>
        </p:txBody>
      </p:sp>
      <p:sp>
        <p:nvSpPr>
          <p:cNvPr id="91158" name="Oval 19"/>
          <p:cNvSpPr>
            <a:spLocks noChangeArrowheads="1"/>
          </p:cNvSpPr>
          <p:nvPr/>
        </p:nvSpPr>
        <p:spPr bwMode="auto">
          <a:xfrm>
            <a:off x="6926264" y="3862388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3</a:t>
            </a:r>
          </a:p>
        </p:txBody>
      </p:sp>
      <p:sp>
        <p:nvSpPr>
          <p:cNvPr id="91159" name="Oval 20"/>
          <p:cNvSpPr>
            <a:spLocks noChangeArrowheads="1"/>
          </p:cNvSpPr>
          <p:nvPr/>
        </p:nvSpPr>
        <p:spPr bwMode="auto">
          <a:xfrm>
            <a:off x="5843589" y="389731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1</a:t>
            </a:r>
          </a:p>
        </p:txBody>
      </p:sp>
      <p:sp>
        <p:nvSpPr>
          <p:cNvPr id="91160" name="Line 21"/>
          <p:cNvSpPr>
            <a:spLocks noChangeShapeType="1"/>
          </p:cNvSpPr>
          <p:nvPr/>
        </p:nvSpPr>
        <p:spPr bwMode="auto">
          <a:xfrm flipH="1">
            <a:off x="6203950" y="3609975"/>
            <a:ext cx="2159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1161" name="Line 22"/>
          <p:cNvSpPr>
            <a:spLocks noChangeShapeType="1"/>
          </p:cNvSpPr>
          <p:nvPr/>
        </p:nvSpPr>
        <p:spPr bwMode="auto">
          <a:xfrm>
            <a:off x="6815138" y="3609975"/>
            <a:ext cx="2159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1162" name="Text Box 23"/>
          <p:cNvSpPr txBox="1">
            <a:spLocks noChangeArrowheads="1"/>
          </p:cNvSpPr>
          <p:nvPr/>
        </p:nvSpPr>
        <p:spPr bwMode="auto">
          <a:xfrm>
            <a:off x="3000375" y="4616451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Rotate_left</a:t>
            </a:r>
          </a:p>
        </p:txBody>
      </p:sp>
      <p:sp>
        <p:nvSpPr>
          <p:cNvPr id="91163" name="Text Box 24"/>
          <p:cNvSpPr txBox="1">
            <a:spLocks noChangeArrowheads="1"/>
          </p:cNvSpPr>
          <p:nvPr/>
        </p:nvSpPr>
        <p:spPr bwMode="auto">
          <a:xfrm>
            <a:off x="6348413" y="4689476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Rotate_left</a:t>
            </a:r>
          </a:p>
        </p:txBody>
      </p:sp>
    </p:spTree>
    <p:extLst>
      <p:ext uri="{BB962C8B-B14F-4D97-AF65-F5344CB8AC3E}">
        <p14:creationId xmlns:p14="http://schemas.microsoft.com/office/powerpoint/2010/main" val="104717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F1F2596B-B10F-AC4E-ABF9-DAF30340EBFF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9318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9318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871E1817-E570-462E-812E-97E9E8D165D1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25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931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/>
              <a:t>AVL Trees--Main</a:t>
            </a:r>
          </a:p>
        </p:txBody>
      </p:sp>
      <p:sp>
        <p:nvSpPr>
          <p:cNvPr id="93190" name="Oval 3"/>
          <p:cNvSpPr>
            <a:spLocks noChangeArrowheads="1"/>
          </p:cNvSpPr>
          <p:nvPr/>
        </p:nvSpPr>
        <p:spPr bwMode="auto">
          <a:xfrm>
            <a:off x="3143250" y="245745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4</a:t>
            </a:r>
          </a:p>
        </p:txBody>
      </p:sp>
      <p:sp>
        <p:nvSpPr>
          <p:cNvPr id="93191" name="Oval 4"/>
          <p:cNvSpPr>
            <a:spLocks noChangeArrowheads="1"/>
          </p:cNvSpPr>
          <p:nvPr/>
        </p:nvSpPr>
        <p:spPr bwMode="auto">
          <a:xfrm>
            <a:off x="4094164" y="307022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6</a:t>
            </a:r>
          </a:p>
        </p:txBody>
      </p:sp>
      <p:sp>
        <p:nvSpPr>
          <p:cNvPr id="93192" name="Oval 5"/>
          <p:cNvSpPr>
            <a:spLocks noChangeArrowheads="1"/>
          </p:cNvSpPr>
          <p:nvPr/>
        </p:nvSpPr>
        <p:spPr bwMode="auto">
          <a:xfrm>
            <a:off x="2592389" y="309721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2</a:t>
            </a:r>
          </a:p>
        </p:txBody>
      </p:sp>
      <p:sp>
        <p:nvSpPr>
          <p:cNvPr id="93193" name="Line 6"/>
          <p:cNvSpPr>
            <a:spLocks noChangeShapeType="1"/>
          </p:cNvSpPr>
          <p:nvPr/>
        </p:nvSpPr>
        <p:spPr bwMode="auto">
          <a:xfrm flipH="1">
            <a:off x="3001963" y="2852739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194" name="Oval 7"/>
          <p:cNvSpPr>
            <a:spLocks noChangeArrowheads="1"/>
          </p:cNvSpPr>
          <p:nvPr/>
        </p:nvSpPr>
        <p:spPr bwMode="auto">
          <a:xfrm>
            <a:off x="4691064" y="374967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7</a:t>
            </a:r>
          </a:p>
        </p:txBody>
      </p:sp>
      <p:sp>
        <p:nvSpPr>
          <p:cNvPr id="93195" name="Oval 8"/>
          <p:cNvSpPr>
            <a:spLocks noChangeArrowheads="1"/>
          </p:cNvSpPr>
          <p:nvPr/>
        </p:nvSpPr>
        <p:spPr bwMode="auto">
          <a:xfrm>
            <a:off x="3035300" y="3775076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3</a:t>
            </a:r>
          </a:p>
        </p:txBody>
      </p:sp>
      <p:sp>
        <p:nvSpPr>
          <p:cNvPr id="93196" name="Oval 9"/>
          <p:cNvSpPr>
            <a:spLocks noChangeArrowheads="1"/>
          </p:cNvSpPr>
          <p:nvPr/>
        </p:nvSpPr>
        <p:spPr bwMode="auto">
          <a:xfrm>
            <a:off x="2085975" y="378936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1</a:t>
            </a:r>
          </a:p>
        </p:txBody>
      </p:sp>
      <p:sp>
        <p:nvSpPr>
          <p:cNvPr id="93197" name="Line 10"/>
          <p:cNvSpPr>
            <a:spLocks noChangeShapeType="1"/>
          </p:cNvSpPr>
          <p:nvPr/>
        </p:nvSpPr>
        <p:spPr bwMode="auto">
          <a:xfrm flipH="1">
            <a:off x="2446338" y="3502025"/>
            <a:ext cx="2159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198" name="Line 11"/>
          <p:cNvSpPr>
            <a:spLocks noChangeShapeType="1"/>
          </p:cNvSpPr>
          <p:nvPr/>
        </p:nvSpPr>
        <p:spPr bwMode="auto">
          <a:xfrm>
            <a:off x="3057525" y="3502025"/>
            <a:ext cx="2159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199" name="Oval 12"/>
          <p:cNvSpPr>
            <a:spLocks noChangeArrowheads="1"/>
          </p:cNvSpPr>
          <p:nvPr/>
        </p:nvSpPr>
        <p:spPr bwMode="auto">
          <a:xfrm>
            <a:off x="3690939" y="3752851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5</a:t>
            </a:r>
          </a:p>
        </p:txBody>
      </p:sp>
      <p:sp>
        <p:nvSpPr>
          <p:cNvPr id="93200" name="Line 13"/>
          <p:cNvSpPr>
            <a:spLocks noChangeShapeType="1"/>
          </p:cNvSpPr>
          <p:nvPr/>
        </p:nvSpPr>
        <p:spPr bwMode="auto">
          <a:xfrm>
            <a:off x="3683000" y="2744789"/>
            <a:ext cx="433388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201" name="Line 14"/>
          <p:cNvSpPr>
            <a:spLocks noChangeShapeType="1"/>
          </p:cNvSpPr>
          <p:nvPr/>
        </p:nvSpPr>
        <p:spPr bwMode="auto">
          <a:xfrm flipH="1">
            <a:off x="4043364" y="3500438"/>
            <a:ext cx="180975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202" name="Line 15"/>
          <p:cNvSpPr>
            <a:spLocks noChangeShapeType="1"/>
          </p:cNvSpPr>
          <p:nvPr/>
        </p:nvSpPr>
        <p:spPr bwMode="auto">
          <a:xfrm>
            <a:off x="4583114" y="3429000"/>
            <a:ext cx="2889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203" name="Oval 16"/>
          <p:cNvSpPr>
            <a:spLocks noChangeArrowheads="1"/>
          </p:cNvSpPr>
          <p:nvPr/>
        </p:nvSpPr>
        <p:spPr bwMode="auto">
          <a:xfrm>
            <a:off x="6635750" y="2420938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4</a:t>
            </a:r>
          </a:p>
        </p:txBody>
      </p:sp>
      <p:sp>
        <p:nvSpPr>
          <p:cNvPr id="93204" name="Oval 17"/>
          <p:cNvSpPr>
            <a:spLocks noChangeArrowheads="1"/>
          </p:cNvSpPr>
          <p:nvPr/>
        </p:nvSpPr>
        <p:spPr bwMode="auto">
          <a:xfrm>
            <a:off x="7586664" y="303371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6</a:t>
            </a:r>
          </a:p>
        </p:txBody>
      </p:sp>
      <p:sp>
        <p:nvSpPr>
          <p:cNvPr id="93205" name="Oval 18"/>
          <p:cNvSpPr>
            <a:spLocks noChangeArrowheads="1"/>
          </p:cNvSpPr>
          <p:nvPr/>
        </p:nvSpPr>
        <p:spPr bwMode="auto">
          <a:xfrm>
            <a:off x="6084889" y="3060701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2</a:t>
            </a:r>
          </a:p>
        </p:txBody>
      </p:sp>
      <p:sp>
        <p:nvSpPr>
          <p:cNvPr id="93206" name="Line 19"/>
          <p:cNvSpPr>
            <a:spLocks noChangeShapeType="1"/>
          </p:cNvSpPr>
          <p:nvPr/>
        </p:nvSpPr>
        <p:spPr bwMode="auto">
          <a:xfrm flipH="1">
            <a:off x="6494463" y="2816226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207" name="Oval 20"/>
          <p:cNvSpPr>
            <a:spLocks noChangeArrowheads="1"/>
          </p:cNvSpPr>
          <p:nvPr/>
        </p:nvSpPr>
        <p:spPr bwMode="auto">
          <a:xfrm>
            <a:off x="8183564" y="371316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7</a:t>
            </a:r>
          </a:p>
        </p:txBody>
      </p:sp>
      <p:sp>
        <p:nvSpPr>
          <p:cNvPr id="93208" name="Oval 21"/>
          <p:cNvSpPr>
            <a:spLocks noChangeArrowheads="1"/>
          </p:cNvSpPr>
          <p:nvPr/>
        </p:nvSpPr>
        <p:spPr bwMode="auto">
          <a:xfrm>
            <a:off x="6527800" y="373856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3</a:t>
            </a:r>
          </a:p>
        </p:txBody>
      </p:sp>
      <p:sp>
        <p:nvSpPr>
          <p:cNvPr id="93209" name="Oval 22"/>
          <p:cNvSpPr>
            <a:spLocks noChangeArrowheads="1"/>
          </p:cNvSpPr>
          <p:nvPr/>
        </p:nvSpPr>
        <p:spPr bwMode="auto">
          <a:xfrm>
            <a:off x="5578475" y="375285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1</a:t>
            </a:r>
          </a:p>
        </p:txBody>
      </p:sp>
      <p:sp>
        <p:nvSpPr>
          <p:cNvPr id="93210" name="Line 23"/>
          <p:cNvSpPr>
            <a:spLocks noChangeShapeType="1"/>
          </p:cNvSpPr>
          <p:nvPr/>
        </p:nvSpPr>
        <p:spPr bwMode="auto">
          <a:xfrm flipH="1">
            <a:off x="5938838" y="3465514"/>
            <a:ext cx="21590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211" name="Line 24"/>
          <p:cNvSpPr>
            <a:spLocks noChangeShapeType="1"/>
          </p:cNvSpPr>
          <p:nvPr/>
        </p:nvSpPr>
        <p:spPr bwMode="auto">
          <a:xfrm>
            <a:off x="6550025" y="3465514"/>
            <a:ext cx="21590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212" name="Oval 25"/>
          <p:cNvSpPr>
            <a:spLocks noChangeArrowheads="1"/>
          </p:cNvSpPr>
          <p:nvPr/>
        </p:nvSpPr>
        <p:spPr bwMode="auto">
          <a:xfrm>
            <a:off x="7183439" y="3716338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5</a:t>
            </a:r>
          </a:p>
        </p:txBody>
      </p:sp>
      <p:sp>
        <p:nvSpPr>
          <p:cNvPr id="93213" name="Line 26"/>
          <p:cNvSpPr>
            <a:spLocks noChangeShapeType="1"/>
          </p:cNvSpPr>
          <p:nvPr/>
        </p:nvSpPr>
        <p:spPr bwMode="auto">
          <a:xfrm>
            <a:off x="7175500" y="2708276"/>
            <a:ext cx="433388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214" name="Line 27"/>
          <p:cNvSpPr>
            <a:spLocks noChangeShapeType="1"/>
          </p:cNvSpPr>
          <p:nvPr/>
        </p:nvSpPr>
        <p:spPr bwMode="auto">
          <a:xfrm flipH="1">
            <a:off x="7535864" y="3463926"/>
            <a:ext cx="180975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215" name="Line 28"/>
          <p:cNvSpPr>
            <a:spLocks noChangeShapeType="1"/>
          </p:cNvSpPr>
          <p:nvPr/>
        </p:nvSpPr>
        <p:spPr bwMode="auto">
          <a:xfrm>
            <a:off x="8075614" y="3392488"/>
            <a:ext cx="2889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216" name="Oval 29"/>
          <p:cNvSpPr>
            <a:spLocks noChangeArrowheads="1"/>
          </p:cNvSpPr>
          <p:nvPr/>
        </p:nvSpPr>
        <p:spPr bwMode="auto">
          <a:xfrm>
            <a:off x="8772525" y="4433888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8</a:t>
            </a:r>
          </a:p>
        </p:txBody>
      </p:sp>
      <p:sp>
        <p:nvSpPr>
          <p:cNvPr id="93217" name="Line 30"/>
          <p:cNvSpPr>
            <a:spLocks noChangeShapeType="1"/>
          </p:cNvSpPr>
          <p:nvPr/>
        </p:nvSpPr>
        <p:spPr bwMode="auto">
          <a:xfrm>
            <a:off x="8664576" y="4113213"/>
            <a:ext cx="2889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3218" name="Text Box 31"/>
          <p:cNvSpPr txBox="1">
            <a:spLocks noChangeArrowheads="1"/>
          </p:cNvSpPr>
          <p:nvPr/>
        </p:nvSpPr>
        <p:spPr bwMode="auto">
          <a:xfrm>
            <a:off x="2855913" y="4905376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Rotate_left</a:t>
            </a:r>
          </a:p>
        </p:txBody>
      </p:sp>
    </p:spTree>
    <p:extLst>
      <p:ext uri="{BB962C8B-B14F-4D97-AF65-F5344CB8AC3E}">
        <p14:creationId xmlns:p14="http://schemas.microsoft.com/office/powerpoint/2010/main" val="202415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5494BFAB-DA67-6A48-A758-EB11A086F246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9523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952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CF78F700-54E3-401B-AB79-3B1F281AACD0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26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952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/>
              <a:t>AVL Trees--Main</a:t>
            </a:r>
          </a:p>
        </p:txBody>
      </p:sp>
      <p:sp>
        <p:nvSpPr>
          <p:cNvPr id="95238" name="Oval 3"/>
          <p:cNvSpPr>
            <a:spLocks noChangeArrowheads="1"/>
          </p:cNvSpPr>
          <p:nvPr/>
        </p:nvSpPr>
        <p:spPr bwMode="auto">
          <a:xfrm>
            <a:off x="4943475" y="2205038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4</a:t>
            </a:r>
          </a:p>
        </p:txBody>
      </p:sp>
      <p:sp>
        <p:nvSpPr>
          <p:cNvPr id="95239" name="Oval 4"/>
          <p:cNvSpPr>
            <a:spLocks noChangeArrowheads="1"/>
          </p:cNvSpPr>
          <p:nvPr/>
        </p:nvSpPr>
        <p:spPr bwMode="auto">
          <a:xfrm>
            <a:off x="5894389" y="281781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6</a:t>
            </a:r>
          </a:p>
        </p:txBody>
      </p:sp>
      <p:sp>
        <p:nvSpPr>
          <p:cNvPr id="95240" name="Oval 5"/>
          <p:cNvSpPr>
            <a:spLocks noChangeArrowheads="1"/>
          </p:cNvSpPr>
          <p:nvPr/>
        </p:nvSpPr>
        <p:spPr bwMode="auto">
          <a:xfrm>
            <a:off x="4392614" y="2844801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2</a:t>
            </a:r>
          </a:p>
        </p:txBody>
      </p:sp>
      <p:sp>
        <p:nvSpPr>
          <p:cNvPr id="95241" name="Line 6"/>
          <p:cNvSpPr>
            <a:spLocks noChangeShapeType="1"/>
          </p:cNvSpPr>
          <p:nvPr/>
        </p:nvSpPr>
        <p:spPr bwMode="auto">
          <a:xfrm flipH="1">
            <a:off x="4802188" y="2600326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5242" name="Oval 7"/>
          <p:cNvSpPr>
            <a:spLocks noChangeArrowheads="1"/>
          </p:cNvSpPr>
          <p:nvPr/>
        </p:nvSpPr>
        <p:spPr bwMode="auto">
          <a:xfrm>
            <a:off x="6491289" y="349726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8</a:t>
            </a:r>
          </a:p>
        </p:txBody>
      </p:sp>
      <p:sp>
        <p:nvSpPr>
          <p:cNvPr id="95243" name="Oval 8"/>
          <p:cNvSpPr>
            <a:spLocks noChangeArrowheads="1"/>
          </p:cNvSpPr>
          <p:nvPr/>
        </p:nvSpPr>
        <p:spPr bwMode="auto">
          <a:xfrm>
            <a:off x="4835525" y="352266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3</a:t>
            </a:r>
          </a:p>
        </p:txBody>
      </p:sp>
      <p:sp>
        <p:nvSpPr>
          <p:cNvPr id="95244" name="Oval 9"/>
          <p:cNvSpPr>
            <a:spLocks noChangeArrowheads="1"/>
          </p:cNvSpPr>
          <p:nvPr/>
        </p:nvSpPr>
        <p:spPr bwMode="auto">
          <a:xfrm>
            <a:off x="3886200" y="353695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1</a:t>
            </a:r>
          </a:p>
        </p:txBody>
      </p:sp>
      <p:sp>
        <p:nvSpPr>
          <p:cNvPr id="95245" name="Line 10"/>
          <p:cNvSpPr>
            <a:spLocks noChangeShapeType="1"/>
          </p:cNvSpPr>
          <p:nvPr/>
        </p:nvSpPr>
        <p:spPr bwMode="auto">
          <a:xfrm flipH="1">
            <a:off x="4246563" y="3249614"/>
            <a:ext cx="21590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5246" name="Line 11"/>
          <p:cNvSpPr>
            <a:spLocks noChangeShapeType="1"/>
          </p:cNvSpPr>
          <p:nvPr/>
        </p:nvSpPr>
        <p:spPr bwMode="auto">
          <a:xfrm>
            <a:off x="4857750" y="3249614"/>
            <a:ext cx="21590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5247" name="Oval 12"/>
          <p:cNvSpPr>
            <a:spLocks noChangeArrowheads="1"/>
          </p:cNvSpPr>
          <p:nvPr/>
        </p:nvSpPr>
        <p:spPr bwMode="auto">
          <a:xfrm>
            <a:off x="5491164" y="3500438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5</a:t>
            </a:r>
          </a:p>
        </p:txBody>
      </p:sp>
      <p:sp>
        <p:nvSpPr>
          <p:cNvPr id="95248" name="Line 13"/>
          <p:cNvSpPr>
            <a:spLocks noChangeShapeType="1"/>
          </p:cNvSpPr>
          <p:nvPr/>
        </p:nvSpPr>
        <p:spPr bwMode="auto">
          <a:xfrm>
            <a:off x="5483225" y="2492376"/>
            <a:ext cx="433388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5249" name="Line 14"/>
          <p:cNvSpPr>
            <a:spLocks noChangeShapeType="1"/>
          </p:cNvSpPr>
          <p:nvPr/>
        </p:nvSpPr>
        <p:spPr bwMode="auto">
          <a:xfrm flipH="1">
            <a:off x="5843589" y="3248026"/>
            <a:ext cx="180975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5250" name="Line 15"/>
          <p:cNvSpPr>
            <a:spLocks noChangeShapeType="1"/>
          </p:cNvSpPr>
          <p:nvPr/>
        </p:nvSpPr>
        <p:spPr bwMode="auto">
          <a:xfrm>
            <a:off x="6383339" y="3176588"/>
            <a:ext cx="2889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5251" name="Oval 16"/>
          <p:cNvSpPr>
            <a:spLocks noChangeArrowheads="1"/>
          </p:cNvSpPr>
          <p:nvPr/>
        </p:nvSpPr>
        <p:spPr bwMode="auto">
          <a:xfrm>
            <a:off x="7080250" y="4217988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9</a:t>
            </a:r>
          </a:p>
        </p:txBody>
      </p:sp>
      <p:sp>
        <p:nvSpPr>
          <p:cNvPr id="95252" name="Line 17"/>
          <p:cNvSpPr>
            <a:spLocks noChangeShapeType="1"/>
          </p:cNvSpPr>
          <p:nvPr/>
        </p:nvSpPr>
        <p:spPr bwMode="auto">
          <a:xfrm>
            <a:off x="6972301" y="3897313"/>
            <a:ext cx="2889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5253" name="Oval 18"/>
          <p:cNvSpPr>
            <a:spLocks noChangeArrowheads="1"/>
          </p:cNvSpPr>
          <p:nvPr/>
        </p:nvSpPr>
        <p:spPr bwMode="auto">
          <a:xfrm>
            <a:off x="6094414" y="422116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7</a:t>
            </a:r>
          </a:p>
        </p:txBody>
      </p:sp>
      <p:sp>
        <p:nvSpPr>
          <p:cNvPr id="95254" name="Line 19"/>
          <p:cNvSpPr>
            <a:spLocks noChangeShapeType="1"/>
          </p:cNvSpPr>
          <p:nvPr/>
        </p:nvSpPr>
        <p:spPr bwMode="auto">
          <a:xfrm flipH="1">
            <a:off x="6446839" y="3968751"/>
            <a:ext cx="180975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5255" name="Text Box 20"/>
          <p:cNvSpPr txBox="1">
            <a:spLocks noChangeArrowheads="1"/>
          </p:cNvSpPr>
          <p:nvPr/>
        </p:nvSpPr>
        <p:spPr bwMode="auto">
          <a:xfrm>
            <a:off x="4440238" y="5121276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Rotate_left</a:t>
            </a:r>
          </a:p>
        </p:txBody>
      </p:sp>
    </p:spTree>
    <p:extLst>
      <p:ext uri="{BB962C8B-B14F-4D97-AF65-F5344CB8AC3E}">
        <p14:creationId xmlns:p14="http://schemas.microsoft.com/office/powerpoint/2010/main" val="6803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46FA0120-078D-1644-84E5-55AD0172A49A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9933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9933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5E43517D-C457-4271-9D8D-FACC6BA097DD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27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993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/>
              <a:t>示例</a:t>
            </a:r>
            <a:r>
              <a:rPr lang="en-US" altLang="zh-CN" sz="4000" b="1"/>
              <a:t>-</a:t>
            </a:r>
            <a:r>
              <a:rPr lang="zh-CN" altLang="en-US" sz="4000" b="1"/>
              <a:t>按照</a:t>
            </a:r>
            <a:r>
              <a:rPr lang="en-US" altLang="zh-CN" sz="4000" b="1"/>
              <a:t>9</a:t>
            </a:r>
            <a:r>
              <a:rPr lang="zh-CN" altLang="en-US" sz="4000" b="1"/>
              <a:t>到</a:t>
            </a:r>
            <a:r>
              <a:rPr lang="en-US" altLang="zh-CN" sz="4000" b="1"/>
              <a:t>1</a:t>
            </a:r>
            <a:r>
              <a:rPr lang="zh-CN" altLang="en-US" sz="4000" b="1"/>
              <a:t>的顺序插入</a:t>
            </a:r>
            <a:endParaRPr lang="en-US" altLang="zh-CN" sz="4000" b="1"/>
          </a:p>
        </p:txBody>
      </p:sp>
      <p:sp>
        <p:nvSpPr>
          <p:cNvPr id="99334" name="Oval 3"/>
          <p:cNvSpPr>
            <a:spLocks noChangeArrowheads="1"/>
          </p:cNvSpPr>
          <p:nvPr/>
        </p:nvSpPr>
        <p:spPr bwMode="auto">
          <a:xfrm>
            <a:off x="3575050" y="290195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9</a:t>
            </a:r>
          </a:p>
        </p:txBody>
      </p:sp>
      <p:sp>
        <p:nvSpPr>
          <p:cNvPr id="99335" name="Oval 4"/>
          <p:cNvSpPr>
            <a:spLocks noChangeArrowheads="1"/>
          </p:cNvSpPr>
          <p:nvPr/>
        </p:nvSpPr>
        <p:spPr bwMode="auto">
          <a:xfrm>
            <a:off x="5303839" y="270827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9</a:t>
            </a:r>
          </a:p>
        </p:txBody>
      </p:sp>
      <p:sp>
        <p:nvSpPr>
          <p:cNvPr id="99336" name="Oval 5"/>
          <p:cNvSpPr>
            <a:spLocks noChangeArrowheads="1"/>
          </p:cNvSpPr>
          <p:nvPr/>
        </p:nvSpPr>
        <p:spPr bwMode="auto">
          <a:xfrm>
            <a:off x="4800600" y="341630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8</a:t>
            </a:r>
          </a:p>
        </p:txBody>
      </p:sp>
      <p:sp>
        <p:nvSpPr>
          <p:cNvPr id="99337" name="Line 6"/>
          <p:cNvSpPr>
            <a:spLocks noChangeShapeType="1"/>
          </p:cNvSpPr>
          <p:nvPr/>
        </p:nvSpPr>
        <p:spPr bwMode="auto">
          <a:xfrm flipH="1">
            <a:off x="5124451" y="3092450"/>
            <a:ext cx="252413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9338" name="Oval 7"/>
          <p:cNvSpPr>
            <a:spLocks noChangeArrowheads="1"/>
          </p:cNvSpPr>
          <p:nvPr/>
        </p:nvSpPr>
        <p:spPr bwMode="auto">
          <a:xfrm>
            <a:off x="7064375" y="272256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8</a:t>
            </a:r>
          </a:p>
        </p:txBody>
      </p:sp>
      <p:sp>
        <p:nvSpPr>
          <p:cNvPr id="99339" name="Oval 8"/>
          <p:cNvSpPr>
            <a:spLocks noChangeArrowheads="1"/>
          </p:cNvSpPr>
          <p:nvPr/>
        </p:nvSpPr>
        <p:spPr bwMode="auto">
          <a:xfrm>
            <a:off x="7569200" y="3335338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9</a:t>
            </a:r>
          </a:p>
        </p:txBody>
      </p:sp>
      <p:sp>
        <p:nvSpPr>
          <p:cNvPr id="99340" name="Line 9"/>
          <p:cNvSpPr>
            <a:spLocks noChangeShapeType="1"/>
          </p:cNvSpPr>
          <p:nvPr/>
        </p:nvSpPr>
        <p:spPr bwMode="auto">
          <a:xfrm>
            <a:off x="7554914" y="3130550"/>
            <a:ext cx="17938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9341" name="Oval 10"/>
          <p:cNvSpPr>
            <a:spLocks noChangeArrowheads="1"/>
          </p:cNvSpPr>
          <p:nvPr/>
        </p:nvSpPr>
        <p:spPr bwMode="auto">
          <a:xfrm>
            <a:off x="6513514" y="336232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7</a:t>
            </a:r>
          </a:p>
        </p:txBody>
      </p:sp>
      <p:sp>
        <p:nvSpPr>
          <p:cNvPr id="99342" name="Line 11"/>
          <p:cNvSpPr>
            <a:spLocks noChangeShapeType="1"/>
          </p:cNvSpPr>
          <p:nvPr/>
        </p:nvSpPr>
        <p:spPr bwMode="auto">
          <a:xfrm flipH="1">
            <a:off x="6923088" y="3117851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9343" name="Oval 12"/>
          <p:cNvSpPr>
            <a:spLocks noChangeArrowheads="1"/>
          </p:cNvSpPr>
          <p:nvPr/>
        </p:nvSpPr>
        <p:spPr bwMode="auto">
          <a:xfrm>
            <a:off x="4773614" y="4349751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8</a:t>
            </a:r>
          </a:p>
        </p:txBody>
      </p:sp>
      <p:sp>
        <p:nvSpPr>
          <p:cNvPr id="99344" name="Oval 13"/>
          <p:cNvSpPr>
            <a:spLocks noChangeArrowheads="1"/>
          </p:cNvSpPr>
          <p:nvPr/>
        </p:nvSpPr>
        <p:spPr bwMode="auto">
          <a:xfrm>
            <a:off x="5278439" y="496252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9</a:t>
            </a:r>
          </a:p>
        </p:txBody>
      </p:sp>
      <p:sp>
        <p:nvSpPr>
          <p:cNvPr id="99345" name="Line 14"/>
          <p:cNvSpPr>
            <a:spLocks noChangeShapeType="1"/>
          </p:cNvSpPr>
          <p:nvPr/>
        </p:nvSpPr>
        <p:spPr bwMode="auto">
          <a:xfrm>
            <a:off x="5264150" y="4757738"/>
            <a:ext cx="179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9346" name="Oval 15"/>
          <p:cNvSpPr>
            <a:spLocks noChangeArrowheads="1"/>
          </p:cNvSpPr>
          <p:nvPr/>
        </p:nvSpPr>
        <p:spPr bwMode="auto">
          <a:xfrm>
            <a:off x="4222750" y="498951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7</a:t>
            </a:r>
          </a:p>
        </p:txBody>
      </p:sp>
      <p:sp>
        <p:nvSpPr>
          <p:cNvPr id="99347" name="Line 16"/>
          <p:cNvSpPr>
            <a:spLocks noChangeShapeType="1"/>
          </p:cNvSpPr>
          <p:nvPr/>
        </p:nvSpPr>
        <p:spPr bwMode="auto">
          <a:xfrm flipH="1">
            <a:off x="4632325" y="4745039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9348" name="Line 17"/>
          <p:cNvSpPr>
            <a:spLocks noChangeShapeType="1"/>
          </p:cNvSpPr>
          <p:nvPr/>
        </p:nvSpPr>
        <p:spPr bwMode="auto">
          <a:xfrm flipH="1">
            <a:off x="4151313" y="5445126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9349" name="Oval 18"/>
          <p:cNvSpPr>
            <a:spLocks noChangeArrowheads="1"/>
          </p:cNvSpPr>
          <p:nvPr/>
        </p:nvSpPr>
        <p:spPr bwMode="auto">
          <a:xfrm>
            <a:off x="3756025" y="5661026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6</a:t>
            </a:r>
          </a:p>
        </p:txBody>
      </p:sp>
      <p:sp>
        <p:nvSpPr>
          <p:cNvPr id="99350" name="Text Box 19"/>
          <p:cNvSpPr txBox="1">
            <a:spLocks noChangeArrowheads="1"/>
          </p:cNvSpPr>
          <p:nvPr/>
        </p:nvSpPr>
        <p:spPr bwMode="auto">
          <a:xfrm>
            <a:off x="6564313" y="4076701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Rotate_right</a:t>
            </a:r>
          </a:p>
        </p:txBody>
      </p:sp>
    </p:spTree>
    <p:extLst>
      <p:ext uri="{BB962C8B-B14F-4D97-AF65-F5344CB8AC3E}">
        <p14:creationId xmlns:p14="http://schemas.microsoft.com/office/powerpoint/2010/main" val="3533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AF7CC835-1D68-2346-8270-B09B82A5A722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0137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0138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3A7486B0-70D5-4CBA-B8F1-912E1C3592FA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013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/>
              <a:t>AVL Trees--Main</a:t>
            </a:r>
          </a:p>
        </p:txBody>
      </p:sp>
      <p:sp>
        <p:nvSpPr>
          <p:cNvPr id="101382" name="Oval 3"/>
          <p:cNvSpPr>
            <a:spLocks noChangeArrowheads="1"/>
          </p:cNvSpPr>
          <p:nvPr/>
        </p:nvSpPr>
        <p:spPr bwMode="auto">
          <a:xfrm>
            <a:off x="3370264" y="2420938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8</a:t>
            </a:r>
          </a:p>
        </p:txBody>
      </p:sp>
      <p:sp>
        <p:nvSpPr>
          <p:cNvPr id="101383" name="Oval 4"/>
          <p:cNvSpPr>
            <a:spLocks noChangeArrowheads="1"/>
          </p:cNvSpPr>
          <p:nvPr/>
        </p:nvSpPr>
        <p:spPr bwMode="auto">
          <a:xfrm>
            <a:off x="3875089" y="303371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9</a:t>
            </a:r>
          </a:p>
        </p:txBody>
      </p:sp>
      <p:sp>
        <p:nvSpPr>
          <p:cNvPr id="101384" name="Line 5"/>
          <p:cNvSpPr>
            <a:spLocks noChangeShapeType="1"/>
          </p:cNvSpPr>
          <p:nvPr/>
        </p:nvSpPr>
        <p:spPr bwMode="auto">
          <a:xfrm>
            <a:off x="3860800" y="2828925"/>
            <a:ext cx="179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1385" name="Oval 6"/>
          <p:cNvSpPr>
            <a:spLocks noChangeArrowheads="1"/>
          </p:cNvSpPr>
          <p:nvPr/>
        </p:nvSpPr>
        <p:spPr bwMode="auto">
          <a:xfrm>
            <a:off x="2819400" y="306070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6</a:t>
            </a:r>
          </a:p>
        </p:txBody>
      </p:sp>
      <p:sp>
        <p:nvSpPr>
          <p:cNvPr id="101386" name="Line 7"/>
          <p:cNvSpPr>
            <a:spLocks noChangeShapeType="1"/>
          </p:cNvSpPr>
          <p:nvPr/>
        </p:nvSpPr>
        <p:spPr bwMode="auto">
          <a:xfrm flipH="1">
            <a:off x="3228975" y="2816226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1387" name="Line 8"/>
          <p:cNvSpPr>
            <a:spLocks noChangeShapeType="1"/>
          </p:cNvSpPr>
          <p:nvPr/>
        </p:nvSpPr>
        <p:spPr bwMode="auto">
          <a:xfrm>
            <a:off x="3252788" y="3465513"/>
            <a:ext cx="252412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1388" name="Oval 9"/>
          <p:cNvSpPr>
            <a:spLocks noChangeArrowheads="1"/>
          </p:cNvSpPr>
          <p:nvPr/>
        </p:nvSpPr>
        <p:spPr bwMode="auto">
          <a:xfrm>
            <a:off x="3394075" y="366871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7</a:t>
            </a:r>
          </a:p>
        </p:txBody>
      </p:sp>
      <p:sp>
        <p:nvSpPr>
          <p:cNvPr id="101389" name="Line 10"/>
          <p:cNvSpPr>
            <a:spLocks noChangeShapeType="1"/>
          </p:cNvSpPr>
          <p:nvPr/>
        </p:nvSpPr>
        <p:spPr bwMode="auto">
          <a:xfrm flipH="1">
            <a:off x="2678114" y="3473451"/>
            <a:ext cx="17938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1390" name="Oval 11"/>
          <p:cNvSpPr>
            <a:spLocks noChangeArrowheads="1"/>
          </p:cNvSpPr>
          <p:nvPr/>
        </p:nvSpPr>
        <p:spPr bwMode="auto">
          <a:xfrm>
            <a:off x="2317750" y="3762376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5</a:t>
            </a:r>
          </a:p>
        </p:txBody>
      </p:sp>
      <p:sp>
        <p:nvSpPr>
          <p:cNvPr id="101391" name="Oval 12"/>
          <p:cNvSpPr>
            <a:spLocks noChangeArrowheads="1"/>
          </p:cNvSpPr>
          <p:nvPr/>
        </p:nvSpPr>
        <p:spPr bwMode="auto">
          <a:xfrm>
            <a:off x="6900864" y="2565401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6</a:t>
            </a:r>
          </a:p>
        </p:txBody>
      </p:sp>
      <p:sp>
        <p:nvSpPr>
          <p:cNvPr id="101392" name="Oval 13"/>
          <p:cNvSpPr>
            <a:spLocks noChangeArrowheads="1"/>
          </p:cNvSpPr>
          <p:nvPr/>
        </p:nvSpPr>
        <p:spPr bwMode="auto">
          <a:xfrm>
            <a:off x="7405689" y="317817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8</a:t>
            </a:r>
          </a:p>
        </p:txBody>
      </p:sp>
      <p:sp>
        <p:nvSpPr>
          <p:cNvPr id="101393" name="Line 14"/>
          <p:cNvSpPr>
            <a:spLocks noChangeShapeType="1"/>
          </p:cNvSpPr>
          <p:nvPr/>
        </p:nvSpPr>
        <p:spPr bwMode="auto">
          <a:xfrm>
            <a:off x="7391400" y="2973388"/>
            <a:ext cx="179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1394" name="Oval 15"/>
          <p:cNvSpPr>
            <a:spLocks noChangeArrowheads="1"/>
          </p:cNvSpPr>
          <p:nvPr/>
        </p:nvSpPr>
        <p:spPr bwMode="auto">
          <a:xfrm>
            <a:off x="6350000" y="320516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5</a:t>
            </a:r>
          </a:p>
        </p:txBody>
      </p:sp>
      <p:sp>
        <p:nvSpPr>
          <p:cNvPr id="101395" name="Line 16"/>
          <p:cNvSpPr>
            <a:spLocks noChangeShapeType="1"/>
          </p:cNvSpPr>
          <p:nvPr/>
        </p:nvSpPr>
        <p:spPr bwMode="auto">
          <a:xfrm flipH="1">
            <a:off x="6759575" y="2960689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1396" name="Line 17"/>
          <p:cNvSpPr>
            <a:spLocks noChangeShapeType="1"/>
          </p:cNvSpPr>
          <p:nvPr/>
        </p:nvSpPr>
        <p:spPr bwMode="auto">
          <a:xfrm>
            <a:off x="7861301" y="3565526"/>
            <a:ext cx="252413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1397" name="Oval 18"/>
          <p:cNvSpPr>
            <a:spLocks noChangeArrowheads="1"/>
          </p:cNvSpPr>
          <p:nvPr/>
        </p:nvSpPr>
        <p:spPr bwMode="auto">
          <a:xfrm>
            <a:off x="8002589" y="376872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9</a:t>
            </a:r>
          </a:p>
        </p:txBody>
      </p:sp>
      <p:sp>
        <p:nvSpPr>
          <p:cNvPr id="101398" name="Oval 19"/>
          <p:cNvSpPr>
            <a:spLocks noChangeArrowheads="1"/>
          </p:cNvSpPr>
          <p:nvPr/>
        </p:nvSpPr>
        <p:spPr bwMode="auto">
          <a:xfrm>
            <a:off x="6926264" y="3862388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7</a:t>
            </a:r>
          </a:p>
        </p:txBody>
      </p:sp>
      <p:sp>
        <p:nvSpPr>
          <p:cNvPr id="101399" name="Oval 20"/>
          <p:cNvSpPr>
            <a:spLocks noChangeArrowheads="1"/>
          </p:cNvSpPr>
          <p:nvPr/>
        </p:nvSpPr>
        <p:spPr bwMode="auto">
          <a:xfrm>
            <a:off x="5843589" y="389731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4</a:t>
            </a:r>
          </a:p>
        </p:txBody>
      </p:sp>
      <p:sp>
        <p:nvSpPr>
          <p:cNvPr id="101400" name="Line 21"/>
          <p:cNvSpPr>
            <a:spLocks noChangeShapeType="1"/>
          </p:cNvSpPr>
          <p:nvPr/>
        </p:nvSpPr>
        <p:spPr bwMode="auto">
          <a:xfrm flipH="1">
            <a:off x="6203950" y="3609975"/>
            <a:ext cx="2159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1401" name="Line 22"/>
          <p:cNvSpPr>
            <a:spLocks noChangeShapeType="1"/>
          </p:cNvSpPr>
          <p:nvPr/>
        </p:nvSpPr>
        <p:spPr bwMode="auto">
          <a:xfrm flipH="1">
            <a:off x="7283451" y="3573464"/>
            <a:ext cx="180975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1402" name="Text Box 23"/>
          <p:cNvSpPr txBox="1">
            <a:spLocks noChangeArrowheads="1"/>
          </p:cNvSpPr>
          <p:nvPr/>
        </p:nvSpPr>
        <p:spPr bwMode="auto">
          <a:xfrm>
            <a:off x="3000375" y="4616451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Rotate_right</a:t>
            </a:r>
          </a:p>
        </p:txBody>
      </p:sp>
      <p:sp>
        <p:nvSpPr>
          <p:cNvPr id="101403" name="Text Box 24"/>
          <p:cNvSpPr txBox="1">
            <a:spLocks noChangeArrowheads="1"/>
          </p:cNvSpPr>
          <p:nvPr/>
        </p:nvSpPr>
        <p:spPr bwMode="auto">
          <a:xfrm>
            <a:off x="6348413" y="4689476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Rotate_right</a:t>
            </a:r>
          </a:p>
        </p:txBody>
      </p:sp>
    </p:spTree>
    <p:extLst>
      <p:ext uri="{BB962C8B-B14F-4D97-AF65-F5344CB8AC3E}">
        <p14:creationId xmlns:p14="http://schemas.microsoft.com/office/powerpoint/2010/main" val="37434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AB023364-CFC2-0340-A851-BD8213821CFD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0342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0342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05E71663-1356-4D39-8EAC-66C8D51B94A6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29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034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/>
              <a:t>AVL Trees--Main</a:t>
            </a:r>
          </a:p>
        </p:txBody>
      </p:sp>
      <p:sp>
        <p:nvSpPr>
          <p:cNvPr id="103430" name="Oval 3"/>
          <p:cNvSpPr>
            <a:spLocks noChangeArrowheads="1"/>
          </p:cNvSpPr>
          <p:nvPr/>
        </p:nvSpPr>
        <p:spPr bwMode="auto">
          <a:xfrm>
            <a:off x="3143250" y="245745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6</a:t>
            </a:r>
          </a:p>
        </p:txBody>
      </p:sp>
      <p:sp>
        <p:nvSpPr>
          <p:cNvPr id="103431" name="Oval 4"/>
          <p:cNvSpPr>
            <a:spLocks noChangeArrowheads="1"/>
          </p:cNvSpPr>
          <p:nvPr/>
        </p:nvSpPr>
        <p:spPr bwMode="auto">
          <a:xfrm>
            <a:off x="4094164" y="307022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8</a:t>
            </a:r>
          </a:p>
        </p:txBody>
      </p:sp>
      <p:sp>
        <p:nvSpPr>
          <p:cNvPr id="103432" name="Oval 5"/>
          <p:cNvSpPr>
            <a:spLocks noChangeArrowheads="1"/>
          </p:cNvSpPr>
          <p:nvPr/>
        </p:nvSpPr>
        <p:spPr bwMode="auto">
          <a:xfrm>
            <a:off x="2592389" y="309721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4</a:t>
            </a:r>
          </a:p>
        </p:txBody>
      </p:sp>
      <p:sp>
        <p:nvSpPr>
          <p:cNvPr id="103433" name="Line 6"/>
          <p:cNvSpPr>
            <a:spLocks noChangeShapeType="1"/>
          </p:cNvSpPr>
          <p:nvPr/>
        </p:nvSpPr>
        <p:spPr bwMode="auto">
          <a:xfrm flipH="1">
            <a:off x="3001963" y="2852739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34" name="Oval 7"/>
          <p:cNvSpPr>
            <a:spLocks noChangeArrowheads="1"/>
          </p:cNvSpPr>
          <p:nvPr/>
        </p:nvSpPr>
        <p:spPr bwMode="auto">
          <a:xfrm>
            <a:off x="4691064" y="3749676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9</a:t>
            </a:r>
          </a:p>
        </p:txBody>
      </p:sp>
      <p:sp>
        <p:nvSpPr>
          <p:cNvPr id="103435" name="Oval 8"/>
          <p:cNvSpPr>
            <a:spLocks noChangeArrowheads="1"/>
          </p:cNvSpPr>
          <p:nvPr/>
        </p:nvSpPr>
        <p:spPr bwMode="auto">
          <a:xfrm>
            <a:off x="3035300" y="3775076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5</a:t>
            </a:r>
          </a:p>
        </p:txBody>
      </p:sp>
      <p:sp>
        <p:nvSpPr>
          <p:cNvPr id="103436" name="Oval 9"/>
          <p:cNvSpPr>
            <a:spLocks noChangeArrowheads="1"/>
          </p:cNvSpPr>
          <p:nvPr/>
        </p:nvSpPr>
        <p:spPr bwMode="auto">
          <a:xfrm>
            <a:off x="2085975" y="378936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3</a:t>
            </a:r>
          </a:p>
        </p:txBody>
      </p:sp>
      <p:sp>
        <p:nvSpPr>
          <p:cNvPr id="103437" name="Line 10"/>
          <p:cNvSpPr>
            <a:spLocks noChangeShapeType="1"/>
          </p:cNvSpPr>
          <p:nvPr/>
        </p:nvSpPr>
        <p:spPr bwMode="auto">
          <a:xfrm flipH="1">
            <a:off x="2446338" y="3502025"/>
            <a:ext cx="2159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38" name="Line 11"/>
          <p:cNvSpPr>
            <a:spLocks noChangeShapeType="1"/>
          </p:cNvSpPr>
          <p:nvPr/>
        </p:nvSpPr>
        <p:spPr bwMode="auto">
          <a:xfrm>
            <a:off x="3057525" y="3502025"/>
            <a:ext cx="2159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39" name="Oval 12"/>
          <p:cNvSpPr>
            <a:spLocks noChangeArrowheads="1"/>
          </p:cNvSpPr>
          <p:nvPr/>
        </p:nvSpPr>
        <p:spPr bwMode="auto">
          <a:xfrm>
            <a:off x="3690939" y="3752851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7</a:t>
            </a:r>
          </a:p>
        </p:txBody>
      </p:sp>
      <p:sp>
        <p:nvSpPr>
          <p:cNvPr id="103440" name="Line 13"/>
          <p:cNvSpPr>
            <a:spLocks noChangeShapeType="1"/>
          </p:cNvSpPr>
          <p:nvPr/>
        </p:nvSpPr>
        <p:spPr bwMode="auto">
          <a:xfrm>
            <a:off x="3683000" y="2744789"/>
            <a:ext cx="433388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41" name="Line 14"/>
          <p:cNvSpPr>
            <a:spLocks noChangeShapeType="1"/>
          </p:cNvSpPr>
          <p:nvPr/>
        </p:nvSpPr>
        <p:spPr bwMode="auto">
          <a:xfrm flipH="1">
            <a:off x="4043364" y="3500438"/>
            <a:ext cx="180975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42" name="Line 15"/>
          <p:cNvSpPr>
            <a:spLocks noChangeShapeType="1"/>
          </p:cNvSpPr>
          <p:nvPr/>
        </p:nvSpPr>
        <p:spPr bwMode="auto">
          <a:xfrm>
            <a:off x="4583114" y="3429000"/>
            <a:ext cx="2889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43" name="Oval 16"/>
          <p:cNvSpPr>
            <a:spLocks noChangeArrowheads="1"/>
          </p:cNvSpPr>
          <p:nvPr/>
        </p:nvSpPr>
        <p:spPr bwMode="auto">
          <a:xfrm>
            <a:off x="6635750" y="2420938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6</a:t>
            </a:r>
          </a:p>
        </p:txBody>
      </p:sp>
      <p:sp>
        <p:nvSpPr>
          <p:cNvPr id="103444" name="Oval 17"/>
          <p:cNvSpPr>
            <a:spLocks noChangeArrowheads="1"/>
          </p:cNvSpPr>
          <p:nvPr/>
        </p:nvSpPr>
        <p:spPr bwMode="auto">
          <a:xfrm>
            <a:off x="7586664" y="303371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8</a:t>
            </a:r>
          </a:p>
        </p:txBody>
      </p:sp>
      <p:sp>
        <p:nvSpPr>
          <p:cNvPr id="103445" name="Oval 18"/>
          <p:cNvSpPr>
            <a:spLocks noChangeArrowheads="1"/>
          </p:cNvSpPr>
          <p:nvPr/>
        </p:nvSpPr>
        <p:spPr bwMode="auto">
          <a:xfrm>
            <a:off x="6084889" y="3060701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4</a:t>
            </a:r>
          </a:p>
        </p:txBody>
      </p:sp>
      <p:sp>
        <p:nvSpPr>
          <p:cNvPr id="103446" name="Line 19"/>
          <p:cNvSpPr>
            <a:spLocks noChangeShapeType="1"/>
          </p:cNvSpPr>
          <p:nvPr/>
        </p:nvSpPr>
        <p:spPr bwMode="auto">
          <a:xfrm flipH="1">
            <a:off x="6494463" y="2816226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47" name="Oval 20"/>
          <p:cNvSpPr>
            <a:spLocks noChangeArrowheads="1"/>
          </p:cNvSpPr>
          <p:nvPr/>
        </p:nvSpPr>
        <p:spPr bwMode="auto">
          <a:xfrm>
            <a:off x="8183564" y="371316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9</a:t>
            </a:r>
          </a:p>
        </p:txBody>
      </p:sp>
      <p:sp>
        <p:nvSpPr>
          <p:cNvPr id="103448" name="Oval 21"/>
          <p:cNvSpPr>
            <a:spLocks noChangeArrowheads="1"/>
          </p:cNvSpPr>
          <p:nvPr/>
        </p:nvSpPr>
        <p:spPr bwMode="auto">
          <a:xfrm>
            <a:off x="6527800" y="373856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5</a:t>
            </a:r>
          </a:p>
        </p:txBody>
      </p:sp>
      <p:sp>
        <p:nvSpPr>
          <p:cNvPr id="103449" name="Oval 22"/>
          <p:cNvSpPr>
            <a:spLocks noChangeArrowheads="1"/>
          </p:cNvSpPr>
          <p:nvPr/>
        </p:nvSpPr>
        <p:spPr bwMode="auto">
          <a:xfrm>
            <a:off x="5578475" y="375285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3</a:t>
            </a:r>
          </a:p>
        </p:txBody>
      </p:sp>
      <p:sp>
        <p:nvSpPr>
          <p:cNvPr id="103450" name="Line 23"/>
          <p:cNvSpPr>
            <a:spLocks noChangeShapeType="1"/>
          </p:cNvSpPr>
          <p:nvPr/>
        </p:nvSpPr>
        <p:spPr bwMode="auto">
          <a:xfrm flipH="1">
            <a:off x="5938838" y="3465514"/>
            <a:ext cx="21590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51" name="Line 24"/>
          <p:cNvSpPr>
            <a:spLocks noChangeShapeType="1"/>
          </p:cNvSpPr>
          <p:nvPr/>
        </p:nvSpPr>
        <p:spPr bwMode="auto">
          <a:xfrm>
            <a:off x="6550025" y="3465514"/>
            <a:ext cx="21590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52" name="Oval 25"/>
          <p:cNvSpPr>
            <a:spLocks noChangeArrowheads="1"/>
          </p:cNvSpPr>
          <p:nvPr/>
        </p:nvSpPr>
        <p:spPr bwMode="auto">
          <a:xfrm>
            <a:off x="7183439" y="3716338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7</a:t>
            </a:r>
          </a:p>
        </p:txBody>
      </p:sp>
      <p:sp>
        <p:nvSpPr>
          <p:cNvPr id="103453" name="Line 26"/>
          <p:cNvSpPr>
            <a:spLocks noChangeShapeType="1"/>
          </p:cNvSpPr>
          <p:nvPr/>
        </p:nvSpPr>
        <p:spPr bwMode="auto">
          <a:xfrm>
            <a:off x="7175500" y="2708276"/>
            <a:ext cx="433388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54" name="Line 27"/>
          <p:cNvSpPr>
            <a:spLocks noChangeShapeType="1"/>
          </p:cNvSpPr>
          <p:nvPr/>
        </p:nvSpPr>
        <p:spPr bwMode="auto">
          <a:xfrm flipH="1">
            <a:off x="7535864" y="3463926"/>
            <a:ext cx="180975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55" name="Line 28"/>
          <p:cNvSpPr>
            <a:spLocks noChangeShapeType="1"/>
          </p:cNvSpPr>
          <p:nvPr/>
        </p:nvSpPr>
        <p:spPr bwMode="auto">
          <a:xfrm>
            <a:off x="8075614" y="3392488"/>
            <a:ext cx="2889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56" name="Oval 29"/>
          <p:cNvSpPr>
            <a:spLocks noChangeArrowheads="1"/>
          </p:cNvSpPr>
          <p:nvPr/>
        </p:nvSpPr>
        <p:spPr bwMode="auto">
          <a:xfrm>
            <a:off x="5232400" y="450850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2</a:t>
            </a:r>
          </a:p>
        </p:txBody>
      </p:sp>
      <p:sp>
        <p:nvSpPr>
          <p:cNvPr id="103457" name="Line 30"/>
          <p:cNvSpPr>
            <a:spLocks noChangeShapeType="1"/>
          </p:cNvSpPr>
          <p:nvPr/>
        </p:nvSpPr>
        <p:spPr bwMode="auto">
          <a:xfrm flipH="1">
            <a:off x="5591176" y="4221164"/>
            <a:ext cx="144463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3458" name="Text Box 31"/>
          <p:cNvSpPr txBox="1">
            <a:spLocks noChangeArrowheads="1"/>
          </p:cNvSpPr>
          <p:nvPr/>
        </p:nvSpPr>
        <p:spPr bwMode="auto">
          <a:xfrm>
            <a:off x="2855913" y="4905376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Rotate_right</a:t>
            </a:r>
          </a:p>
        </p:txBody>
      </p:sp>
    </p:spTree>
    <p:extLst>
      <p:ext uri="{BB962C8B-B14F-4D97-AF65-F5344CB8AC3E}">
        <p14:creationId xmlns:p14="http://schemas.microsoft.com/office/powerpoint/2010/main" val="4939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3BE7750-8B5F-2641-8FDA-9FA0CE094915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921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85368949-5EB2-4EAC-9F6C-9953B531EDCF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817563" y="484187"/>
            <a:ext cx="7793037" cy="146208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000" dirty="0" smtClean="0"/>
              <a:t>平衡因子</a:t>
            </a:r>
            <a:endParaRPr lang="en-US" altLang="zh-CN" sz="4000" dirty="0"/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2615" y="2093912"/>
            <a:ext cx="8426450" cy="4114800"/>
          </a:xfrm>
        </p:spPr>
        <p:txBody>
          <a:bodyPr/>
          <a:lstStyle/>
          <a:p>
            <a:pPr eaLnBrk="1" hangingPunct="1"/>
            <a:r>
              <a:rPr lang="en-US" altLang="zh-CN" b="1" dirty="0" smtClean="0"/>
              <a:t>With each node of an AVL tree is associated a </a:t>
            </a:r>
            <a:r>
              <a:rPr lang="en-US" altLang="zh-CN" b="1" i="1" dirty="0" smtClean="0">
                <a:solidFill>
                  <a:schemeClr val="tx2"/>
                </a:solidFill>
              </a:rPr>
              <a:t>balance factor(</a:t>
            </a:r>
            <a:r>
              <a:rPr lang="zh-CN" altLang="en-US" b="1" i="1" dirty="0" smtClean="0">
                <a:solidFill>
                  <a:schemeClr val="tx2"/>
                </a:solidFill>
              </a:rPr>
              <a:t>平衡因子</a:t>
            </a:r>
            <a:r>
              <a:rPr lang="en-US" altLang="zh-CN" b="1" i="1" dirty="0" smtClean="0">
                <a:solidFill>
                  <a:schemeClr val="tx2"/>
                </a:solidFill>
              </a:rPr>
              <a:t>)</a:t>
            </a:r>
            <a:r>
              <a:rPr lang="en-US" altLang="zh-CN" b="1" i="1" dirty="0" smtClean="0"/>
              <a:t> </a:t>
            </a:r>
            <a:r>
              <a:rPr lang="en-US" altLang="zh-CN" b="1" dirty="0" smtClean="0"/>
              <a:t>that is </a:t>
            </a:r>
            <a:r>
              <a:rPr lang="en-US" altLang="zh-CN" b="1" i="1" dirty="0" smtClean="0">
                <a:solidFill>
                  <a:schemeClr val="tx2"/>
                </a:solidFill>
              </a:rPr>
              <a:t>left higher</a:t>
            </a:r>
            <a:r>
              <a:rPr lang="en-US" altLang="zh-CN" b="1" dirty="0" smtClean="0"/>
              <a:t>, </a:t>
            </a:r>
            <a:r>
              <a:rPr lang="en-US" altLang="zh-CN" b="1" i="1" dirty="0" smtClean="0">
                <a:solidFill>
                  <a:schemeClr val="tx2"/>
                </a:solidFill>
              </a:rPr>
              <a:t>equal</a:t>
            </a:r>
            <a:r>
              <a:rPr lang="en-US" altLang="zh-CN" b="1" dirty="0" smtClean="0"/>
              <a:t>, or </a:t>
            </a:r>
            <a:r>
              <a:rPr lang="en-US" altLang="zh-CN" b="1" i="1" dirty="0" smtClean="0">
                <a:solidFill>
                  <a:schemeClr val="tx2"/>
                </a:solidFill>
              </a:rPr>
              <a:t>right </a:t>
            </a:r>
            <a:r>
              <a:rPr lang="en-US" altLang="zh-CN" b="1" i="1" dirty="0" smtClean="0"/>
              <a:t>higher </a:t>
            </a:r>
            <a:r>
              <a:rPr lang="en-US" altLang="zh-CN" b="1" dirty="0" smtClean="0"/>
              <a:t>according, respectively, as the left subtree has height greater than, equal to, or less than that of the right subtree.</a:t>
            </a:r>
            <a:endParaRPr lang="zh-CN" altLang="en-US" b="1" dirty="0" smtClean="0"/>
          </a:p>
          <a:p>
            <a:pPr eaLnBrk="1" hangingPunct="1"/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3144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75E5585-74EC-6748-AA59-8852103FC438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0547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0547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04E21028-EE1E-4DDE-8257-D61BE558D850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30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054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/>
              <a:t>AVL Trees--Main</a:t>
            </a:r>
          </a:p>
        </p:txBody>
      </p:sp>
      <p:sp>
        <p:nvSpPr>
          <p:cNvPr id="105478" name="Oval 3"/>
          <p:cNvSpPr>
            <a:spLocks noChangeArrowheads="1"/>
          </p:cNvSpPr>
          <p:nvPr/>
        </p:nvSpPr>
        <p:spPr bwMode="auto">
          <a:xfrm>
            <a:off x="4943475" y="2205038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6</a:t>
            </a:r>
          </a:p>
        </p:txBody>
      </p:sp>
      <p:sp>
        <p:nvSpPr>
          <p:cNvPr id="105479" name="Oval 4"/>
          <p:cNvSpPr>
            <a:spLocks noChangeArrowheads="1"/>
          </p:cNvSpPr>
          <p:nvPr/>
        </p:nvSpPr>
        <p:spPr bwMode="auto">
          <a:xfrm>
            <a:off x="5894389" y="281781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8</a:t>
            </a:r>
          </a:p>
        </p:txBody>
      </p:sp>
      <p:sp>
        <p:nvSpPr>
          <p:cNvPr id="105480" name="Oval 5"/>
          <p:cNvSpPr>
            <a:spLocks noChangeArrowheads="1"/>
          </p:cNvSpPr>
          <p:nvPr/>
        </p:nvSpPr>
        <p:spPr bwMode="auto">
          <a:xfrm>
            <a:off x="4392614" y="2844801"/>
            <a:ext cx="541337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4</a:t>
            </a:r>
          </a:p>
        </p:txBody>
      </p:sp>
      <p:sp>
        <p:nvSpPr>
          <p:cNvPr id="105481" name="Line 6"/>
          <p:cNvSpPr>
            <a:spLocks noChangeShapeType="1"/>
          </p:cNvSpPr>
          <p:nvPr/>
        </p:nvSpPr>
        <p:spPr bwMode="auto">
          <a:xfrm flipH="1">
            <a:off x="4802188" y="2600326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5482" name="Oval 7"/>
          <p:cNvSpPr>
            <a:spLocks noChangeArrowheads="1"/>
          </p:cNvSpPr>
          <p:nvPr/>
        </p:nvSpPr>
        <p:spPr bwMode="auto">
          <a:xfrm>
            <a:off x="6491289" y="3497263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9</a:t>
            </a:r>
          </a:p>
        </p:txBody>
      </p:sp>
      <p:sp>
        <p:nvSpPr>
          <p:cNvPr id="105483" name="Oval 8"/>
          <p:cNvSpPr>
            <a:spLocks noChangeArrowheads="1"/>
          </p:cNvSpPr>
          <p:nvPr/>
        </p:nvSpPr>
        <p:spPr bwMode="auto">
          <a:xfrm>
            <a:off x="4835525" y="352266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5</a:t>
            </a:r>
          </a:p>
        </p:txBody>
      </p:sp>
      <p:sp>
        <p:nvSpPr>
          <p:cNvPr id="105484" name="Oval 9"/>
          <p:cNvSpPr>
            <a:spLocks noChangeArrowheads="1"/>
          </p:cNvSpPr>
          <p:nvPr/>
        </p:nvSpPr>
        <p:spPr bwMode="auto">
          <a:xfrm>
            <a:off x="3886200" y="3536951"/>
            <a:ext cx="54133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2</a:t>
            </a:r>
          </a:p>
        </p:txBody>
      </p:sp>
      <p:sp>
        <p:nvSpPr>
          <p:cNvPr id="105485" name="Line 10"/>
          <p:cNvSpPr>
            <a:spLocks noChangeShapeType="1"/>
          </p:cNvSpPr>
          <p:nvPr/>
        </p:nvSpPr>
        <p:spPr bwMode="auto">
          <a:xfrm flipH="1">
            <a:off x="4246563" y="3249614"/>
            <a:ext cx="21590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5486" name="Line 11"/>
          <p:cNvSpPr>
            <a:spLocks noChangeShapeType="1"/>
          </p:cNvSpPr>
          <p:nvPr/>
        </p:nvSpPr>
        <p:spPr bwMode="auto">
          <a:xfrm>
            <a:off x="4857750" y="3249614"/>
            <a:ext cx="21590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5487" name="Oval 12"/>
          <p:cNvSpPr>
            <a:spLocks noChangeArrowheads="1"/>
          </p:cNvSpPr>
          <p:nvPr/>
        </p:nvSpPr>
        <p:spPr bwMode="auto">
          <a:xfrm>
            <a:off x="5491164" y="3500438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7</a:t>
            </a:r>
          </a:p>
        </p:txBody>
      </p:sp>
      <p:sp>
        <p:nvSpPr>
          <p:cNvPr id="105488" name="Line 13"/>
          <p:cNvSpPr>
            <a:spLocks noChangeShapeType="1"/>
          </p:cNvSpPr>
          <p:nvPr/>
        </p:nvSpPr>
        <p:spPr bwMode="auto">
          <a:xfrm>
            <a:off x="5483225" y="2492376"/>
            <a:ext cx="433388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5489" name="Line 14"/>
          <p:cNvSpPr>
            <a:spLocks noChangeShapeType="1"/>
          </p:cNvSpPr>
          <p:nvPr/>
        </p:nvSpPr>
        <p:spPr bwMode="auto">
          <a:xfrm flipH="1">
            <a:off x="5843589" y="3248026"/>
            <a:ext cx="180975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5490" name="Line 15"/>
          <p:cNvSpPr>
            <a:spLocks noChangeShapeType="1"/>
          </p:cNvSpPr>
          <p:nvPr/>
        </p:nvSpPr>
        <p:spPr bwMode="auto">
          <a:xfrm>
            <a:off x="6383339" y="3176588"/>
            <a:ext cx="2889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5491" name="Oval 16"/>
          <p:cNvSpPr>
            <a:spLocks noChangeArrowheads="1"/>
          </p:cNvSpPr>
          <p:nvPr/>
        </p:nvSpPr>
        <p:spPr bwMode="auto">
          <a:xfrm>
            <a:off x="4475164" y="4217988"/>
            <a:ext cx="541337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3</a:t>
            </a:r>
          </a:p>
        </p:txBody>
      </p:sp>
      <p:sp>
        <p:nvSpPr>
          <p:cNvPr id="105492" name="Line 17"/>
          <p:cNvSpPr>
            <a:spLocks noChangeShapeType="1"/>
          </p:cNvSpPr>
          <p:nvPr/>
        </p:nvSpPr>
        <p:spPr bwMode="auto">
          <a:xfrm>
            <a:off x="4367214" y="3897313"/>
            <a:ext cx="2889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5493" name="Oval 18"/>
          <p:cNvSpPr>
            <a:spLocks noChangeArrowheads="1"/>
          </p:cNvSpPr>
          <p:nvPr/>
        </p:nvSpPr>
        <p:spPr bwMode="auto">
          <a:xfrm>
            <a:off x="3489325" y="4221163"/>
            <a:ext cx="541338" cy="468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1</a:t>
            </a:r>
          </a:p>
        </p:txBody>
      </p:sp>
      <p:sp>
        <p:nvSpPr>
          <p:cNvPr id="105494" name="Line 19"/>
          <p:cNvSpPr>
            <a:spLocks noChangeShapeType="1"/>
          </p:cNvSpPr>
          <p:nvPr/>
        </p:nvSpPr>
        <p:spPr bwMode="auto">
          <a:xfrm flipH="1">
            <a:off x="3841751" y="3968751"/>
            <a:ext cx="180975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05495" name="Text Box 20"/>
          <p:cNvSpPr txBox="1">
            <a:spLocks noChangeArrowheads="1"/>
          </p:cNvSpPr>
          <p:nvPr/>
        </p:nvSpPr>
        <p:spPr bwMode="auto">
          <a:xfrm>
            <a:off x="4440238" y="5121276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>
                <a:latin typeface="Tahoma" charset="0"/>
              </a:rPr>
              <a:t>Rotate_right</a:t>
            </a:r>
          </a:p>
        </p:txBody>
      </p:sp>
    </p:spTree>
    <p:extLst>
      <p:ext uri="{BB962C8B-B14F-4D97-AF65-F5344CB8AC3E}">
        <p14:creationId xmlns:p14="http://schemas.microsoft.com/office/powerpoint/2010/main" val="2860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910060C0-248A-EA45-97D8-5769EA4F6E9D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07523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0752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47B44B1C-BDB4-4F5B-A846-C6B3810660B6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31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075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10.4.3 AVL</a:t>
            </a:r>
            <a:r>
              <a:rPr lang="zh-CN" altLang="en-US" smtClean="0"/>
              <a:t>的删除操作</a:t>
            </a:r>
          </a:p>
        </p:txBody>
      </p:sp>
      <p:sp>
        <p:nvSpPr>
          <p:cNvPr id="1075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向</a:t>
            </a:r>
            <a:r>
              <a:rPr lang="en-US" altLang="zh-CN" dirty="0" smtClean="0"/>
              <a:t>AVL</a:t>
            </a:r>
            <a:r>
              <a:rPr lang="zh-CN" altLang="en-US" dirty="0" smtClean="0"/>
              <a:t>树中删除节点的方法与二分查找树删除节点的方法基本相同：</a:t>
            </a:r>
          </a:p>
          <a:p>
            <a:pPr lvl="1" eaLnBrk="1" hangingPunct="1"/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首先按照二分查找树删除的方法，找到删除的节点。</a:t>
            </a:r>
          </a:p>
          <a:p>
            <a:pPr lvl="1" eaLnBrk="1" hangingPunct="1"/>
            <a:r>
              <a:rPr lang="zh-CN" altLang="en-US" dirty="0" smtClean="0"/>
              <a:t>在</a:t>
            </a:r>
            <a:r>
              <a:rPr lang="zh-CN" altLang="en-US" dirty="0" smtClean="0"/>
              <a:t>节点</a:t>
            </a:r>
            <a:r>
              <a:rPr lang="zh-CN" altLang="en-US" dirty="0"/>
              <a:t>删除</a:t>
            </a:r>
            <a:r>
              <a:rPr lang="zh-CN" altLang="en-US" dirty="0" smtClean="0"/>
              <a:t>之后</a:t>
            </a:r>
            <a:r>
              <a:rPr lang="zh-CN" altLang="en-US" dirty="0" smtClean="0"/>
              <a:t>，从删除点所在的位置向根部依次分析树的平衡因子是否被破坏了，如果被破坏则需要立即按照一定的方法重新调整树的结构。（调整方法与插入操作相同）</a:t>
            </a:r>
          </a:p>
        </p:txBody>
      </p:sp>
    </p:spTree>
    <p:extLst>
      <p:ext uri="{BB962C8B-B14F-4D97-AF65-F5344CB8AC3E}">
        <p14:creationId xmlns:p14="http://schemas.microsoft.com/office/powerpoint/2010/main" val="18369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36E85DD3-7166-2E46-ACF6-998A7D2592C1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0957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095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8E6BA845-B5F9-4DFC-900A-31850347E4E3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32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095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7560" y="419100"/>
            <a:ext cx="9542280" cy="8763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/>
              <a:t>平衡因子的分析（</a:t>
            </a:r>
            <a:r>
              <a:rPr lang="en-US" altLang="zh-CN" dirty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</a:t>
            </a:r>
            <a:r>
              <a:rPr lang="zh-CN" altLang="en-US" dirty="0" smtClean="0"/>
              <a:t>无调整情况</a:t>
            </a:r>
            <a:endParaRPr lang="zh-CN" altLang="en-US" dirty="0"/>
          </a:p>
        </p:txBody>
      </p:sp>
      <p:pic>
        <p:nvPicPr>
          <p:cNvPr id="10957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5" y="1417637"/>
            <a:ext cx="8280400" cy="469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9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E1F92675-816C-0B46-961D-43CDC4F1D9B9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161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1162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8BABF2D7-A118-4D32-A94E-36050478BD2C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33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1621" name="Rectangle 4"/>
          <p:cNvSpPr>
            <a:spLocks noGrp="1" noChangeArrowheads="1"/>
          </p:cNvSpPr>
          <p:nvPr>
            <p:ph type="title"/>
          </p:nvPr>
        </p:nvSpPr>
        <p:spPr>
          <a:xfrm>
            <a:off x="581435" y="336051"/>
            <a:ext cx="11279639" cy="8763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dirty="0"/>
              <a:t>平衡因子的分析（</a:t>
            </a:r>
            <a:r>
              <a:rPr lang="en-US" altLang="zh-CN" dirty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</a:t>
            </a:r>
            <a:r>
              <a:rPr lang="en-US" altLang="zh-CN" dirty="0" smtClean="0"/>
              <a:t>RR</a:t>
            </a:r>
            <a:r>
              <a:rPr lang="zh-CN" altLang="en-US" dirty="0" smtClean="0"/>
              <a:t>（</a:t>
            </a:r>
            <a:r>
              <a:rPr lang="zh-CN" altLang="en-US" dirty="0" smtClean="0"/>
              <a:t>注意这里的</a:t>
            </a:r>
            <a:r>
              <a:rPr lang="en-US" altLang="zh-CN" dirty="0" smtClean="0"/>
              <a:t>RR</a:t>
            </a:r>
            <a:r>
              <a:rPr lang="zh-CN" altLang="en-US" dirty="0" smtClean="0"/>
              <a:t>与之前略有区别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116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808163"/>
            <a:ext cx="8208962" cy="451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4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FD7ECE66-6FE1-5B46-B682-182AD74BE140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366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136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A1A9F410-D0C4-47BC-A144-05C2B8C3D27A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34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36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平衡因子的分析（</a:t>
            </a:r>
            <a:r>
              <a:rPr lang="en-US" altLang="zh-CN" dirty="0"/>
              <a:t>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-RL</a:t>
            </a:r>
            <a:endParaRPr lang="zh-CN" altLang="en-US" dirty="0"/>
          </a:p>
        </p:txBody>
      </p:sp>
      <p:pic>
        <p:nvPicPr>
          <p:cNvPr id="1136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2205038"/>
            <a:ext cx="8640762" cy="242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87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6B6D66A9-3185-F84D-86DD-DA5B9AA60440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571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157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B8B7033-6416-4CBB-9993-0519B8C184CE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35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57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Example</a:t>
            </a:r>
            <a:r>
              <a:rPr lang="zh-CN" altLang="en-US"/>
              <a:t>：</a:t>
            </a:r>
            <a:r>
              <a:rPr lang="en-US" altLang="zh-CN"/>
              <a:t>Remove P487</a:t>
            </a:r>
          </a:p>
        </p:txBody>
      </p:sp>
      <p:pic>
        <p:nvPicPr>
          <p:cNvPr id="1157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808163"/>
            <a:ext cx="8712200" cy="330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5719" name="Text Box 5"/>
          <p:cNvSpPr txBox="1">
            <a:spLocks noChangeArrowheads="1"/>
          </p:cNvSpPr>
          <p:nvPr/>
        </p:nvSpPr>
        <p:spPr bwMode="auto">
          <a:xfrm>
            <a:off x="2100263" y="5661026"/>
            <a:ext cx="414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删除</a:t>
            </a:r>
            <a:r>
              <a:rPr lang="en-US" altLang="zh-CN" sz="1800">
                <a:latin typeface="Tahoma" panose="020B0604030504040204" pitchFamily="34" charset="0"/>
              </a:rPr>
              <a:t>P</a:t>
            </a:r>
            <a:r>
              <a:rPr lang="zh-CN" altLang="en-US" sz="1800">
                <a:latin typeface="Tahoma" panose="020B0604030504040204" pitchFamily="34" charset="0"/>
              </a:rPr>
              <a:t>以后的结果是？</a:t>
            </a:r>
          </a:p>
        </p:txBody>
      </p:sp>
    </p:spTree>
    <p:extLst>
      <p:ext uri="{BB962C8B-B14F-4D97-AF65-F5344CB8AC3E}">
        <p14:creationId xmlns:p14="http://schemas.microsoft.com/office/powerpoint/2010/main" val="39535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CCBAEDF-D59D-B644-9090-8C879CAEB35C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7763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177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D7C18F3B-572A-4B4B-A90B-C1D2B014BF70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36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77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Example</a:t>
            </a:r>
            <a:r>
              <a:rPr lang="zh-CN" altLang="en-US"/>
              <a:t>：</a:t>
            </a:r>
            <a:r>
              <a:rPr lang="en-US" altLang="zh-CN"/>
              <a:t>Remove P487</a:t>
            </a:r>
          </a:p>
        </p:txBody>
      </p:sp>
      <p:pic>
        <p:nvPicPr>
          <p:cNvPr id="11776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744788"/>
            <a:ext cx="7812088" cy="271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7767" name="Text Box 5"/>
          <p:cNvSpPr txBox="1">
            <a:spLocks noChangeArrowheads="1"/>
          </p:cNvSpPr>
          <p:nvPr/>
        </p:nvSpPr>
        <p:spPr bwMode="auto">
          <a:xfrm>
            <a:off x="2243138" y="2060576"/>
            <a:ext cx="3492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</a:rPr>
              <a:t>第一步：调整节点</a:t>
            </a:r>
            <a:r>
              <a:rPr lang="en-US" altLang="zh-CN" sz="2000" b="1">
                <a:latin typeface="Tahoma" panose="020B060403050404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88543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3012E5D8-CDAA-5748-B542-98E1BC2D08CC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981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1981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07F33EA9-25AE-462C-B50A-303A2A313050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37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98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Example</a:t>
            </a:r>
            <a:r>
              <a:rPr lang="zh-CN" altLang="en-US"/>
              <a:t>：</a:t>
            </a:r>
            <a:r>
              <a:rPr lang="en-US" altLang="zh-CN"/>
              <a:t>Remove P487</a:t>
            </a:r>
          </a:p>
        </p:txBody>
      </p:sp>
      <p:sp>
        <p:nvSpPr>
          <p:cNvPr id="119814" name="Text Box 4"/>
          <p:cNvSpPr txBox="1">
            <a:spLocks noChangeArrowheads="1"/>
          </p:cNvSpPr>
          <p:nvPr/>
        </p:nvSpPr>
        <p:spPr bwMode="auto">
          <a:xfrm>
            <a:off x="2243139" y="2060576"/>
            <a:ext cx="781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latin typeface="Tahoma" panose="020B0604030504040204" pitchFamily="34" charset="0"/>
              </a:rPr>
              <a:t>第二步：调整节点</a:t>
            </a:r>
            <a:r>
              <a:rPr lang="en-US" altLang="zh-CN" sz="2000" b="1">
                <a:latin typeface="Tahoma" panose="020B0604030504040204" pitchFamily="34" charset="0"/>
              </a:rPr>
              <a:t>m</a:t>
            </a:r>
            <a:r>
              <a:rPr lang="zh-CN" altLang="en-US" sz="2000" b="1">
                <a:latin typeface="Tahoma" panose="020B0604030504040204" pitchFamily="34" charset="0"/>
              </a:rPr>
              <a:t>，  </a:t>
            </a:r>
            <a:r>
              <a:rPr lang="en-US" altLang="zh-CN" sz="2000" b="1">
                <a:latin typeface="Tahoma" panose="020B0604030504040204" pitchFamily="34" charset="0"/>
              </a:rPr>
              <a:t>LR</a:t>
            </a:r>
            <a:r>
              <a:rPr lang="zh-CN" altLang="en-US" sz="2000" b="1">
                <a:latin typeface="Tahoma" panose="020B0604030504040204" pitchFamily="34" charset="0"/>
              </a:rPr>
              <a:t>型的结构，需要先左旋，再右旋</a:t>
            </a:r>
          </a:p>
        </p:txBody>
      </p:sp>
      <p:pic>
        <p:nvPicPr>
          <p:cNvPr id="1198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3033714"/>
            <a:ext cx="7597775" cy="275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3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D261B4A0-B1A1-B64C-8835-5286C70351FA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2185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2186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65282BFF-A4DA-4FBD-86F4-36584270EA9A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218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Example</a:t>
            </a:r>
            <a:r>
              <a:rPr lang="zh-CN" altLang="en-US"/>
              <a:t>：</a:t>
            </a:r>
            <a:r>
              <a:rPr lang="en-US" altLang="zh-CN"/>
              <a:t>Remove P487</a:t>
            </a:r>
          </a:p>
        </p:txBody>
      </p:sp>
      <p:pic>
        <p:nvPicPr>
          <p:cNvPr id="1218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2492376"/>
            <a:ext cx="8461375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2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AVL</a:t>
            </a:r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(1)(2)</a:t>
            </a:r>
            <a:endParaRPr lang="zh-CN" altLang="en-US" dirty="0"/>
          </a:p>
        </p:txBody>
      </p:sp>
      <p:pic>
        <p:nvPicPr>
          <p:cNvPr id="512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2490194"/>
            <a:ext cx="4860128" cy="243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05" y="2308488"/>
            <a:ext cx="4810195" cy="243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318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314ED49A-6099-9A45-B69B-AE64C610443E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26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12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DE485E78-6BFE-484A-A822-8FAE0FFEDC5F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4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2459039" y="260350"/>
            <a:ext cx="7793037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Height Balance: AVL Trees</a:t>
            </a:r>
            <a:r>
              <a:rPr lang="en-US" altLang="zh-CN" sz="2000"/>
              <a:t/>
            </a:r>
            <a:br>
              <a:rPr lang="en-US" altLang="zh-CN" sz="2000"/>
            </a:br>
            <a:endParaRPr lang="en-US" altLang="zh-CN" sz="2000"/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8" y="1989138"/>
            <a:ext cx="8426450" cy="13319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 b="1"/>
              <a:t>In drawing diagrams, we shall show a left-higher node by `/,' a node whose balance factor is equal by `−,' and a right-higher node by `\.'</a:t>
            </a:r>
          </a:p>
        </p:txBody>
      </p:sp>
      <p:pic>
        <p:nvPicPr>
          <p:cNvPr id="11271" name="Picture 4"/>
          <p:cNvPicPr>
            <a:picLocks noChangeAspect="1" noChangeArrowheads="1"/>
          </p:cNvPicPr>
          <p:nvPr/>
        </p:nvPicPr>
        <p:blipFill>
          <a:blip r:embed="rId3">
            <a:lum bright="-42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9" y="3357564"/>
            <a:ext cx="745172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7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AVL</a:t>
            </a:r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(3)(4)(5)</a:t>
            </a:r>
            <a:endParaRPr lang="zh-CN" altLang="en-US" dirty="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6" y="3194892"/>
            <a:ext cx="5421086" cy="259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46" y="617475"/>
            <a:ext cx="4633997" cy="241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6405970" y="3482067"/>
            <a:ext cx="4658270" cy="26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88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4"/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3368A35-F905-3B4E-BA9D-CD3119EA6647}" type="datetime1">
              <a:rPr lang="en-US" altLang="zh-CN" smtClean="0">
                <a:solidFill>
                  <a:schemeClr val="bg2"/>
                </a:solidFill>
              </a:rPr>
              <a:pPr>
                <a:defRPr/>
              </a:pPr>
              <a:t>12/2/2018</a:t>
            </a:fld>
            <a:endParaRPr lang="en-US" altLang="zh-CN" smtClean="0">
              <a:solidFill>
                <a:schemeClr val="bg2"/>
              </a:solidFill>
            </a:endParaRP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solidFill>
                  <a:schemeClr val="bg2"/>
                </a:solidFill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5124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D5F77ADF-1510-4BA4-848A-617DB20F93EC}" type="slidenum">
              <a:rPr lang="en-US" altLang="zh-CN" smtClean="0">
                <a:solidFill>
                  <a:schemeClr val="bg2"/>
                </a:solidFill>
              </a:rPr>
              <a:pPr>
                <a:defRPr/>
              </a:pPr>
              <a:t>41</a:t>
            </a:fld>
            <a:endParaRPr lang="en-US" altLang="zh-CN" smtClean="0">
              <a:solidFill>
                <a:schemeClr val="bg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00263" y="1304926"/>
            <a:ext cx="7772400" cy="1431925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CN" dirty="0" err="1" smtClean="0">
                <a:latin typeface="宋体" panose="02010600030101010101" pitchFamily="2" charset="-122"/>
              </a:rPr>
              <a:t>Trie</a:t>
            </a:r>
            <a:r>
              <a:rPr lang="zh-CN" altLang="en-US" dirty="0" smtClean="0">
                <a:latin typeface="宋体" panose="02010600030101010101" pitchFamily="2" charset="-122"/>
              </a:rPr>
              <a:t>树</a:t>
            </a:r>
            <a:r>
              <a:rPr lang="en-US" altLang="zh-CN" dirty="0" smtClean="0"/>
              <a:t> 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1450" y="3465513"/>
            <a:ext cx="6400800" cy="17526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buFont typeface="Wingdings" charset="2"/>
              <a:buNone/>
              <a:defRPr/>
            </a:pPr>
            <a:endParaRPr lang="en-US" altLang="zh-CN" dirty="0">
              <a:latin typeface="宋体" charset="0"/>
            </a:endParaRPr>
          </a:p>
          <a:p>
            <a:pPr eaLnBrk="1" hangingPunct="1">
              <a:buFont typeface="Wingdings" charset="2"/>
              <a:buNone/>
              <a:defRPr/>
            </a:pPr>
            <a:endParaRPr lang="en-US" altLang="zh-CN" dirty="0">
              <a:latin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061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BF4C800D-79D9-2547-A06E-1ECAAC459489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3A1E1EC-EBF7-47B4-B91F-67F52674CCCD}" type="slidenum">
              <a:rPr lang="en-US" altLang="zh-CN" smtClean="0"/>
              <a:pPr>
                <a:defRPr/>
              </a:pPr>
              <a:t>42</a:t>
            </a:fld>
            <a:endParaRPr lang="en-US" altLang="zh-CN" smtClean="0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352697" y="260350"/>
            <a:ext cx="12331337" cy="1462088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Tries (re</a:t>
            </a:r>
            <a:r>
              <a:rPr lang="en-US" altLang="zh-CN" sz="3200" dirty="0">
                <a:solidFill>
                  <a:srgbClr val="FF0000"/>
                </a:solidFill>
              </a:rPr>
              <a:t>trie</a:t>
            </a:r>
            <a:r>
              <a:rPr lang="en-US" altLang="zh-CN" sz="3200" dirty="0"/>
              <a:t>val</a:t>
            </a:r>
            <a:r>
              <a:rPr lang="en-US" altLang="zh-CN" sz="3200" dirty="0" smtClean="0"/>
              <a:t>):  Lexicographic </a:t>
            </a:r>
            <a:r>
              <a:rPr lang="en-US" altLang="zh-CN" sz="3200" dirty="0"/>
              <a:t>Search Trees(</a:t>
            </a:r>
            <a:r>
              <a:rPr lang="zh-CN" altLang="en-US" sz="3200" dirty="0"/>
              <a:t>字典树</a:t>
            </a:r>
            <a:r>
              <a:rPr lang="en-US" altLang="zh-CN" sz="3200" dirty="0"/>
              <a:t>)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endParaRPr lang="en-US" altLang="zh-CN" sz="3200" dirty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81994"/>
            <a:ext cx="10309225" cy="41148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定义：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A </a:t>
            </a:r>
            <a:r>
              <a:rPr lang="en-US" altLang="zh-CN" i="1" dirty="0" err="1" smtClean="0"/>
              <a:t>trie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of order </a:t>
            </a:r>
            <a:r>
              <a:rPr lang="en-US" altLang="zh-CN" i="1" dirty="0" smtClean="0"/>
              <a:t>m </a:t>
            </a:r>
            <a:r>
              <a:rPr lang="en-US" altLang="zh-CN" dirty="0" smtClean="0"/>
              <a:t>is either empty or consists of an ordered sequence of exactly </a:t>
            </a:r>
            <a:r>
              <a:rPr lang="en-US" altLang="zh-CN" i="1" dirty="0" smtClean="0"/>
              <a:t>m </a:t>
            </a:r>
            <a:r>
              <a:rPr lang="en-US" altLang="zh-CN" dirty="0" smtClean="0"/>
              <a:t>tries of order </a:t>
            </a:r>
            <a:r>
              <a:rPr lang="en-US" altLang="zh-CN" i="1" dirty="0" smtClean="0"/>
              <a:t>m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(m</a:t>
            </a:r>
            <a:r>
              <a:rPr lang="zh-CN" altLang="en-US" i="1" dirty="0" smtClean="0"/>
              <a:t>为节点扇出</a:t>
            </a:r>
            <a:r>
              <a:rPr lang="en-US" altLang="zh-CN" i="1" dirty="0" smtClean="0"/>
              <a:t>)</a:t>
            </a:r>
            <a:r>
              <a:rPr lang="en-US" altLang="zh-CN" dirty="0" smtClean="0"/>
              <a:t>.</a:t>
            </a:r>
          </a:p>
          <a:p>
            <a:pPr eaLnBrk="1" hangingPunct="1"/>
            <a:r>
              <a:rPr lang="en-US" altLang="zh-CN" dirty="0" smtClean="0"/>
              <a:t>m</a:t>
            </a:r>
            <a:r>
              <a:rPr lang="zh-CN" altLang="en-US" dirty="0" smtClean="0"/>
              <a:t>即为字典的大小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Figure 11.7 </a:t>
            </a:r>
            <a:r>
              <a:rPr lang="en-US" altLang="zh-CN" dirty="0" err="1" smtClean="0"/>
              <a:t>Trie</a:t>
            </a:r>
            <a:r>
              <a:rPr lang="en-US" altLang="zh-CN" dirty="0" smtClean="0"/>
              <a:t> of words constructed from </a:t>
            </a:r>
            <a:r>
              <a:rPr lang="en-US" altLang="zh-CN" dirty="0" err="1" smtClean="0"/>
              <a:t>a,b,c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0257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F7D292E5-DE62-1C4C-A38B-76ABC61E9A83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921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FA23B031-D805-4E9D-9AC2-A9D1074A7945}" type="slidenum">
              <a:rPr lang="en-US" altLang="zh-CN" smtClean="0"/>
              <a:pPr>
                <a:defRPr/>
              </a:pPr>
              <a:t>43</a:t>
            </a:fld>
            <a:endParaRPr lang="en-US" altLang="zh-CN" smtClean="0"/>
          </a:p>
        </p:txBody>
      </p:sp>
      <p:pic>
        <p:nvPicPr>
          <p:cNvPr id="922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lum bright="-42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4113" y="520700"/>
            <a:ext cx="6589712" cy="6248400"/>
          </a:xfrm>
        </p:spPr>
      </p:pic>
    </p:spTree>
    <p:extLst>
      <p:ext uri="{BB962C8B-B14F-4D97-AF65-F5344CB8AC3E}">
        <p14:creationId xmlns:p14="http://schemas.microsoft.com/office/powerpoint/2010/main" val="932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FA83DB4-50AD-7544-A6C5-D5F5C418F9D5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1126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12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FFB09152-07F9-4685-9401-999BC5EA73C4}" type="slidenum">
              <a:rPr lang="en-US" altLang="zh-CN" smtClean="0"/>
              <a:pPr>
                <a:defRPr/>
              </a:pPr>
              <a:t>44</a:t>
            </a:fld>
            <a:endParaRPr lang="en-US" altLang="zh-CN" smtClean="0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/>
              <a:t>Tries (re</a:t>
            </a:r>
            <a:r>
              <a:rPr lang="en-US" altLang="zh-CN" sz="3200" dirty="0">
                <a:solidFill>
                  <a:srgbClr val="FF0000"/>
                </a:solidFill>
              </a:rPr>
              <a:t>trie</a:t>
            </a:r>
            <a:r>
              <a:rPr lang="en-US" altLang="zh-CN" sz="3200" dirty="0"/>
              <a:t>val</a:t>
            </a:r>
            <a:r>
              <a:rPr lang="en-US" altLang="zh-CN" sz="3200" dirty="0" smtClean="0"/>
              <a:t>): Lexicographic </a:t>
            </a:r>
            <a:r>
              <a:rPr lang="en-US" altLang="zh-CN" sz="3200" dirty="0"/>
              <a:t>Search </a:t>
            </a:r>
            <a:r>
              <a:rPr lang="en-US" altLang="zh-CN" sz="3200" dirty="0" smtClean="0"/>
              <a:t>Trees </a:t>
            </a:r>
            <a:r>
              <a:rPr lang="zh-CN" altLang="en-US" sz="3200" dirty="0" smtClean="0"/>
              <a:t>特点</a:t>
            </a:r>
            <a:r>
              <a:rPr lang="zh-CN" altLang="en-US" sz="3200" dirty="0"/>
              <a:t>分析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Tries </a:t>
            </a:r>
            <a:r>
              <a:rPr lang="zh-CN" altLang="en-US" dirty="0" smtClean="0"/>
              <a:t>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字符串匹配的相关算法， 如前缀匹配</a:t>
            </a:r>
            <a:r>
              <a:rPr lang="en-US" altLang="zh-CN" dirty="0" smtClean="0"/>
              <a:t>-type ahead</a:t>
            </a:r>
          </a:p>
          <a:p>
            <a:pPr eaLnBrk="1" hangingPunct="1"/>
            <a:r>
              <a:rPr lang="en-US" altLang="zh-CN" dirty="0" smtClean="0"/>
              <a:t>m </a:t>
            </a:r>
            <a:r>
              <a:rPr lang="en-US" altLang="zh-CN" dirty="0" smtClean="0"/>
              <a:t>tries </a:t>
            </a:r>
            <a:r>
              <a:rPr lang="zh-CN" altLang="en-US" dirty="0" smtClean="0"/>
              <a:t>的第一层表示要查找单词的第一个字母，第二层为要查找单词的第二字母，</a:t>
            </a:r>
            <a:r>
              <a:rPr lang="en-US" altLang="zh-CN" dirty="0" smtClean="0"/>
              <a:t>……..</a:t>
            </a:r>
          </a:p>
          <a:p>
            <a:pPr eaLnBrk="1" hangingPunct="1"/>
            <a:r>
              <a:rPr lang="en-US" altLang="zh-CN" dirty="0" smtClean="0"/>
              <a:t>m tries </a:t>
            </a:r>
            <a:r>
              <a:rPr lang="zh-CN" altLang="en-US" dirty="0" smtClean="0"/>
              <a:t>的每一个节点的结构相同，包含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个孩子指针项，一个数据项。 </a:t>
            </a:r>
            <a:r>
              <a:rPr lang="en-US" altLang="zh-CN" dirty="0" smtClean="0"/>
              <a:t>m</a:t>
            </a:r>
            <a:r>
              <a:rPr lang="zh-CN" altLang="en-US" dirty="0" smtClean="0"/>
              <a:t>表示在查找单词集合中出现的字母数。</a:t>
            </a:r>
          </a:p>
        </p:txBody>
      </p:sp>
    </p:spTree>
    <p:extLst>
      <p:ext uri="{BB962C8B-B14F-4D97-AF65-F5344CB8AC3E}">
        <p14:creationId xmlns:p14="http://schemas.microsoft.com/office/powerpoint/2010/main" val="14210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EC4FEEBB-F2DE-C444-87D8-CF9C1C459582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1331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33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CF08757-72D0-4541-9A69-9255BEB5989D}" type="slidenum">
              <a:rPr lang="en-US" altLang="zh-CN" smtClean="0"/>
              <a:pPr>
                <a:defRPr/>
              </a:pPr>
              <a:t>45</a:t>
            </a:fld>
            <a:endParaRPr lang="en-US" altLang="zh-CN" smtClean="0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60350"/>
            <a:ext cx="10580913" cy="1462088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C++ </a:t>
            </a:r>
            <a:r>
              <a:rPr lang="en-US" altLang="zh-CN" sz="3600" dirty="0" err="1"/>
              <a:t>Trie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Declarations</a:t>
            </a:r>
            <a:r>
              <a:rPr lang="zh-CN" altLang="en-US" sz="3600" dirty="0" smtClean="0"/>
              <a:t>（</a:t>
            </a:r>
            <a:r>
              <a:rPr lang="zh-CN" altLang="en-US" sz="3600" dirty="0" smtClean="0"/>
              <a:t>实现中</a:t>
            </a:r>
            <a:r>
              <a:rPr lang="zh-CN" altLang="en-US" sz="3600" dirty="0" smtClean="0"/>
              <a:t>用</a:t>
            </a:r>
            <a:r>
              <a:rPr lang="zh-CN" altLang="en-US" sz="3600" dirty="0"/>
              <a:t>到的两个函数）</a:t>
            </a:r>
            <a:endParaRPr lang="en-US" altLang="zh-CN" sz="3600" dirty="0"/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2775" y="2276475"/>
            <a:ext cx="842645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Every Record has a Key that is an alphanumeric string.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Method </a:t>
            </a:r>
            <a:r>
              <a:rPr lang="en-US" altLang="zh-CN" b="0">
                <a:solidFill>
                  <a:schemeClr val="tx2"/>
                </a:solidFill>
              </a:rPr>
              <a:t>char </a:t>
            </a:r>
            <a:r>
              <a:rPr lang="en-US" altLang="zh-CN">
                <a:solidFill>
                  <a:schemeClr val="tx2"/>
                </a:solidFill>
              </a:rPr>
              <a:t>key_letter(</a:t>
            </a:r>
            <a:r>
              <a:rPr lang="en-US" altLang="zh-CN" b="0">
                <a:solidFill>
                  <a:schemeClr val="tx2"/>
                </a:solidFill>
              </a:rPr>
              <a:t>int </a:t>
            </a:r>
            <a:r>
              <a:rPr lang="en-US" altLang="zh-CN">
                <a:solidFill>
                  <a:schemeClr val="tx2"/>
                </a:solidFill>
              </a:rPr>
              <a:t>position)</a:t>
            </a:r>
            <a:r>
              <a:rPr lang="en-US" altLang="zh-CN"/>
              <a:t> returns the character in the given position of the key or returns a NONE, if the key has length less than position.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E.g. key1: ”interesting”  key1.key_letter(2)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 return ‘t’     </a:t>
            </a:r>
          </a:p>
        </p:txBody>
      </p:sp>
    </p:spTree>
    <p:extLst>
      <p:ext uri="{BB962C8B-B14F-4D97-AF65-F5344CB8AC3E}">
        <p14:creationId xmlns:p14="http://schemas.microsoft.com/office/powerpoint/2010/main" val="378154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EBC3A72A-295F-8445-B4D1-683A1B04BB2E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15363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30DD037-60AA-4224-9EC9-38762076F80A}" type="slidenum">
              <a:rPr lang="en-US" altLang="zh-CN" smtClean="0"/>
              <a:pPr>
                <a:defRPr/>
              </a:pPr>
              <a:t>46</a:t>
            </a:fld>
            <a:endParaRPr lang="en-US" altLang="zh-CN" smtClean="0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/>
              <a:t>C++ Trie Declarations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060575"/>
            <a:ext cx="10515600" cy="41148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en-US" altLang="zh-CN" dirty="0"/>
              <a:t>function </a:t>
            </a:r>
            <a:r>
              <a:rPr lang="en-US" altLang="zh-CN" dirty="0" err="1">
                <a:solidFill>
                  <a:schemeClr val="tx2"/>
                </a:solidFill>
              </a:rPr>
              <a:t>int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  <a:r>
              <a:rPr lang="en-US" altLang="zh-CN" dirty="0" err="1">
                <a:solidFill>
                  <a:schemeClr val="tx2"/>
                </a:solidFill>
              </a:rPr>
              <a:t>alphabetic_order</a:t>
            </a:r>
            <a:r>
              <a:rPr lang="en-US" altLang="zh-CN" dirty="0">
                <a:solidFill>
                  <a:schemeClr val="tx2"/>
                </a:solidFill>
              </a:rPr>
              <a:t>(char symbol)</a:t>
            </a:r>
          </a:p>
          <a:p>
            <a:pPr eaLnBrk="1" hangingPunct="1">
              <a:buFont typeface="Wingdings" charset="2"/>
              <a:buChar char="n"/>
              <a:defRPr/>
            </a:pPr>
            <a:r>
              <a:rPr lang="en-US" altLang="zh-CN" dirty="0"/>
              <a:t> returns the alphabetic position of the character symbol, or 27 for nonblank, </a:t>
            </a:r>
            <a:r>
              <a:rPr lang="en-US" altLang="zh-CN" dirty="0" err="1"/>
              <a:t>nonalphabetic</a:t>
            </a:r>
            <a:r>
              <a:rPr lang="en-US" altLang="zh-CN" dirty="0"/>
              <a:t> characters, or 0 for blank, NONE characters.</a:t>
            </a:r>
          </a:p>
          <a:p>
            <a:pPr eaLnBrk="1" hangingPunct="1">
              <a:buFont typeface="Wingdings" charset="2"/>
              <a:buChar char="n"/>
              <a:defRPr/>
            </a:pPr>
            <a:r>
              <a:rPr lang="en-US" altLang="zh-CN" dirty="0"/>
              <a:t>E.g. </a:t>
            </a:r>
            <a:r>
              <a:rPr lang="en-US" altLang="zh-CN" dirty="0" err="1">
                <a:solidFill>
                  <a:schemeClr val="tx2"/>
                </a:solidFill>
              </a:rPr>
              <a:t>alphabetic_order</a:t>
            </a:r>
            <a:r>
              <a:rPr lang="en-US" altLang="zh-CN" dirty="0">
                <a:solidFill>
                  <a:schemeClr val="tx2"/>
                </a:solidFill>
              </a:rPr>
              <a:t>(‘c’) return 3</a:t>
            </a:r>
          </a:p>
          <a:p>
            <a:pPr lvl="1" eaLnBrk="1" hangingPunct="1">
              <a:buFont typeface="Wingdings" charset="2"/>
              <a:buChar char="n"/>
              <a:defRPr/>
            </a:pPr>
            <a:r>
              <a:rPr lang="en-US" altLang="zh-CN" dirty="0" err="1">
                <a:solidFill>
                  <a:schemeClr val="tx2"/>
                </a:solidFill>
              </a:rPr>
              <a:t>alphabetic_order</a:t>
            </a:r>
            <a:r>
              <a:rPr lang="en-US" altLang="zh-CN" dirty="0">
                <a:solidFill>
                  <a:schemeClr val="tx2"/>
                </a:solidFill>
              </a:rPr>
              <a:t>(‘5’) return 27</a:t>
            </a:r>
            <a:endParaRPr lang="en-US" altLang="zh-CN" dirty="0"/>
          </a:p>
          <a:p>
            <a:pPr lvl="1" eaLnBrk="1" hangingPunct="1">
              <a:buFont typeface="Wingdings" charset="2"/>
              <a:buChar char="n"/>
              <a:defRPr/>
            </a:pPr>
            <a:r>
              <a:rPr lang="en-US" altLang="zh-CN" dirty="0" err="1">
                <a:solidFill>
                  <a:schemeClr val="tx2"/>
                </a:solidFill>
              </a:rPr>
              <a:t>alphabetic_order</a:t>
            </a:r>
            <a:r>
              <a:rPr lang="en-US" altLang="zh-CN" dirty="0">
                <a:solidFill>
                  <a:schemeClr val="tx2"/>
                </a:solidFill>
              </a:rPr>
              <a:t>(‘  ’) return 0</a:t>
            </a:r>
          </a:p>
        </p:txBody>
      </p:sp>
    </p:spTree>
    <p:extLst>
      <p:ext uri="{BB962C8B-B14F-4D97-AF65-F5344CB8AC3E}">
        <p14:creationId xmlns:p14="http://schemas.microsoft.com/office/powerpoint/2010/main" val="359832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25F9A5F-1EEC-A94F-A7CB-E8C4EF392CEB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1741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F693B659-FF23-4EB0-8274-A452D0D64C9B}" type="slidenum">
              <a:rPr lang="en-US" altLang="zh-CN" smtClean="0"/>
              <a:pPr>
                <a:defRPr/>
              </a:pPr>
              <a:t>47</a:t>
            </a:fld>
            <a:endParaRPr lang="en-US" altLang="zh-CN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/>
              <a:t>Trie—Trie_node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00263" y="2024063"/>
            <a:ext cx="7772400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zh-CN" sz="2400"/>
              <a:t>#include "Record.h"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zh-CN" sz="2400"/>
              <a:t>const int num_chars = 28;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endParaRPr lang="en-US" altLang="zh-CN" sz="2400"/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zh-CN" sz="2400"/>
              <a:t>struct Trie_node {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zh-CN" sz="2400"/>
              <a:t>// data members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zh-CN" sz="2400"/>
              <a:t>	Record * data;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zh-CN" sz="2400"/>
              <a:t>	Trie_node * branch[num_chars];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zh-CN" sz="2400"/>
              <a:t>// constructors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zh-CN" sz="2400"/>
              <a:t>	Trie_node( 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zh-CN" sz="240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2999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4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0F3B36B7-DA64-3F47-8359-70DFE15A4568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19459" name="页脚占位符 5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9460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F2B3E16A-4EA2-4EE4-8C42-673BF4E1C959}" type="slidenum">
              <a:rPr lang="en-US" altLang="zh-CN" smtClean="0"/>
              <a:pPr>
                <a:defRPr/>
              </a:pPr>
              <a:t>48</a:t>
            </a:fld>
            <a:endParaRPr lang="en-US" altLang="zh-CN" smtClean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/>
              <a:t>Trie—Trie_node</a:t>
            </a:r>
          </a:p>
        </p:txBody>
      </p:sp>
      <p:graphicFrame>
        <p:nvGraphicFramePr>
          <p:cNvPr id="946277" name="Group 101"/>
          <p:cNvGraphicFramePr>
            <a:graphicFrameLocks noGrp="1"/>
          </p:cNvGraphicFramePr>
          <p:nvPr>
            <p:ph sz="half" idx="1"/>
          </p:nvPr>
        </p:nvGraphicFramePr>
        <p:xfrm>
          <a:off x="2279651" y="3573463"/>
          <a:ext cx="6640513" cy="517690"/>
        </p:xfrm>
        <a:graphic>
          <a:graphicData uri="http://schemas.openxmlformats.org/drawingml/2006/table">
            <a:tbl>
              <a:tblPr/>
              <a:tblGrid>
                <a:gridCol w="134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Trie_node *</a:t>
                      </a:r>
                    </a:p>
                  </a:txBody>
                  <a:tcPr marT="45485" marB="454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Trie_node *</a:t>
                      </a:r>
                    </a:p>
                  </a:txBody>
                  <a:tcPr marT="45485" marB="454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T="45485" marB="454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Trie_node *</a:t>
                      </a:r>
                    </a:p>
                  </a:txBody>
                  <a:tcPr marT="45485" marB="454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T="45485" marB="454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Trie_node *</a:t>
                      </a:r>
                    </a:p>
                  </a:txBody>
                  <a:tcPr marT="45485" marB="454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6234" name="Group 58"/>
          <p:cNvGraphicFramePr>
            <a:graphicFrameLocks noGrp="1"/>
          </p:cNvGraphicFramePr>
          <p:nvPr>
            <p:ph sz="half" idx="2"/>
          </p:nvPr>
        </p:nvGraphicFramePr>
        <p:xfrm>
          <a:off x="2135188" y="3392489"/>
          <a:ext cx="8208962" cy="1082675"/>
        </p:xfrm>
        <a:graphic>
          <a:graphicData uri="http://schemas.openxmlformats.org/drawingml/2006/table">
            <a:tbl>
              <a:tblPr/>
              <a:tblGrid>
                <a:gridCol w="6840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Record 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486" name="Rectangle 56"/>
          <p:cNvSpPr>
            <a:spLocks noChangeArrowheads="1"/>
          </p:cNvSpPr>
          <p:nvPr/>
        </p:nvSpPr>
        <p:spPr bwMode="auto">
          <a:xfrm>
            <a:off x="2279650" y="2066925"/>
            <a:ext cx="52451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None/>
              <a:defRPr/>
            </a:pPr>
            <a:r>
              <a:rPr lang="en-US" altLang="zh-CN" sz="2400" b="1"/>
              <a:t>Trie_node * branch[num_chars];</a:t>
            </a:r>
          </a:p>
        </p:txBody>
      </p:sp>
      <p:sp>
        <p:nvSpPr>
          <p:cNvPr id="19487" name="Rectangle 57"/>
          <p:cNvSpPr>
            <a:spLocks noChangeArrowheads="1"/>
          </p:cNvSpPr>
          <p:nvPr/>
        </p:nvSpPr>
        <p:spPr bwMode="auto">
          <a:xfrm>
            <a:off x="2316163" y="2633663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en-US" altLang="zh-CN" sz="2400" b="1"/>
              <a:t>Record * data;</a:t>
            </a:r>
          </a:p>
        </p:txBody>
      </p:sp>
      <p:sp>
        <p:nvSpPr>
          <p:cNvPr id="946235" name="Oval 59"/>
          <p:cNvSpPr>
            <a:spLocks noChangeArrowheads="1"/>
          </p:cNvSpPr>
          <p:nvPr/>
        </p:nvSpPr>
        <p:spPr bwMode="auto">
          <a:xfrm>
            <a:off x="4800600" y="2492375"/>
            <a:ext cx="1512888" cy="611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b="1"/>
              <a:t>Branch[0]</a:t>
            </a:r>
          </a:p>
        </p:txBody>
      </p:sp>
      <p:sp>
        <p:nvSpPr>
          <p:cNvPr id="946236" name="Line 60"/>
          <p:cNvSpPr>
            <a:spLocks noChangeShapeType="1"/>
          </p:cNvSpPr>
          <p:nvPr/>
        </p:nvSpPr>
        <p:spPr bwMode="auto">
          <a:xfrm flipH="1">
            <a:off x="3108326" y="3033714"/>
            <a:ext cx="1871663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46237" name="Oval 61"/>
          <p:cNvSpPr>
            <a:spLocks noChangeArrowheads="1"/>
          </p:cNvSpPr>
          <p:nvPr/>
        </p:nvSpPr>
        <p:spPr bwMode="auto">
          <a:xfrm>
            <a:off x="8040689" y="2492375"/>
            <a:ext cx="1512887" cy="611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b="1"/>
              <a:t>Branch[27]</a:t>
            </a:r>
          </a:p>
        </p:txBody>
      </p:sp>
      <p:sp>
        <p:nvSpPr>
          <p:cNvPr id="946238" name="Line 62"/>
          <p:cNvSpPr>
            <a:spLocks noChangeShapeType="1"/>
          </p:cNvSpPr>
          <p:nvPr/>
        </p:nvSpPr>
        <p:spPr bwMode="auto">
          <a:xfrm flipH="1">
            <a:off x="7932739" y="3105151"/>
            <a:ext cx="611187" cy="468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46239" name="Oval 63"/>
          <p:cNvSpPr>
            <a:spLocks noChangeArrowheads="1"/>
          </p:cNvSpPr>
          <p:nvPr/>
        </p:nvSpPr>
        <p:spPr bwMode="auto">
          <a:xfrm>
            <a:off x="6456364" y="2492375"/>
            <a:ext cx="1512887" cy="611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b="1"/>
              <a:t>Branch[15]</a:t>
            </a:r>
          </a:p>
        </p:txBody>
      </p:sp>
      <p:sp>
        <p:nvSpPr>
          <p:cNvPr id="946240" name="Line 64"/>
          <p:cNvSpPr>
            <a:spLocks noChangeShapeType="1"/>
          </p:cNvSpPr>
          <p:nvPr/>
        </p:nvSpPr>
        <p:spPr bwMode="auto">
          <a:xfrm flipH="1">
            <a:off x="6240464" y="3033713"/>
            <a:ext cx="611187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46242" name="Text Box 66"/>
          <p:cNvSpPr txBox="1">
            <a:spLocks noChangeArrowheads="1"/>
          </p:cNvSpPr>
          <p:nvPr/>
        </p:nvSpPr>
        <p:spPr bwMode="auto">
          <a:xfrm>
            <a:off x="8580438" y="4760914"/>
            <a:ext cx="1763712" cy="188753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Tahoma" panose="020B0604030504040204" pitchFamily="34" charset="0"/>
              </a:rPr>
              <a:t>Key</a:t>
            </a:r>
            <a:r>
              <a:rPr lang="zh-CN" altLang="en-US" sz="1800">
                <a:solidFill>
                  <a:srgbClr val="FF0000"/>
                </a:solidFill>
                <a:latin typeface="Tahoma" panose="020B0604030504040204" pitchFamily="34" charset="0"/>
              </a:rPr>
              <a:t>：</a:t>
            </a:r>
            <a:r>
              <a:rPr lang="zh-CN" altLang="en-US" sz="1800" b="0">
                <a:latin typeface="Arial" panose="020B0604020202020204" pitchFamily="34" charset="0"/>
              </a:rPr>
              <a:t>“</a:t>
            </a:r>
            <a:r>
              <a:rPr lang="en-US" altLang="en-US" sz="1800" b="0">
                <a:latin typeface="Tahoma" panose="020B0604030504040204" pitchFamily="34" charset="0"/>
              </a:rPr>
              <a:t>watermelon</a:t>
            </a:r>
            <a:r>
              <a:rPr lang="en-US" altLang="zh-CN" sz="1800" b="0">
                <a:latin typeface="Arial" panose="020B0604020202020204" pitchFamily="34" charset="0"/>
              </a:rPr>
              <a:t>”</a:t>
            </a:r>
            <a:endParaRPr lang="en-US" altLang="zh-CN" sz="1800" b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Tahoma" panose="020B0604030504040204" pitchFamily="34" charset="0"/>
              </a:rPr>
              <a:t>Content: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latin typeface="Arial" panose="020B0604020202020204" pitchFamily="34" charset="0"/>
              </a:rPr>
              <a:t>”</a:t>
            </a:r>
            <a:r>
              <a:rPr lang="zh-CN" altLang="en-US" sz="1800" b="0">
                <a:latin typeface="Tahoma" panose="020B0604030504040204" pitchFamily="34" charset="0"/>
              </a:rPr>
              <a:t>西瓜：一种非洲藤本植物</a:t>
            </a:r>
            <a:r>
              <a:rPr lang="zh-CN" altLang="en-US" sz="1800" b="0">
                <a:latin typeface="Arial" panose="020B0604020202020204" pitchFamily="34" charset="0"/>
              </a:rPr>
              <a:t>”</a:t>
            </a:r>
            <a:endParaRPr lang="zh-CN" altLang="en-US" sz="1800" b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800" b="0">
              <a:latin typeface="Tahoma" panose="020B0604030504040204" pitchFamily="34" charset="0"/>
            </a:endParaRPr>
          </a:p>
        </p:txBody>
      </p:sp>
      <p:sp>
        <p:nvSpPr>
          <p:cNvPr id="946243" name="Line 67"/>
          <p:cNvSpPr>
            <a:spLocks noChangeShapeType="1"/>
          </p:cNvSpPr>
          <p:nvPr/>
        </p:nvSpPr>
        <p:spPr bwMode="auto">
          <a:xfrm>
            <a:off x="9588500" y="4113214"/>
            <a:ext cx="71438" cy="611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46272" name="Text Box 96"/>
          <p:cNvSpPr txBox="1">
            <a:spLocks noChangeArrowheads="1"/>
          </p:cNvSpPr>
          <p:nvPr/>
        </p:nvSpPr>
        <p:spPr bwMode="auto">
          <a:xfrm>
            <a:off x="2100264" y="5049839"/>
            <a:ext cx="6300787" cy="788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zh-CN"/>
          </a:p>
          <a:p>
            <a:pPr eaLnBrk="1" hangingPunct="1">
              <a:spcBef>
                <a:spcPct val="50000"/>
              </a:spcBef>
              <a:defRPr/>
            </a:pPr>
            <a:endParaRPr lang="en-US" altLang="zh-CN"/>
          </a:p>
        </p:txBody>
      </p:sp>
      <p:sp>
        <p:nvSpPr>
          <p:cNvPr id="946273" name="Line 97"/>
          <p:cNvSpPr>
            <a:spLocks noChangeShapeType="1"/>
          </p:cNvSpPr>
          <p:nvPr/>
        </p:nvSpPr>
        <p:spPr bwMode="auto">
          <a:xfrm>
            <a:off x="6024563" y="504983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946274" name="Text Box 98"/>
          <p:cNvSpPr txBox="1">
            <a:spLocks noChangeArrowheads="1"/>
          </p:cNvSpPr>
          <p:nvPr/>
        </p:nvSpPr>
        <p:spPr bwMode="auto">
          <a:xfrm>
            <a:off x="6240463" y="5084763"/>
            <a:ext cx="197961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en-US" altLang="zh-CN" b="1"/>
              <a:t>Record * data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altLang="zh-CN"/>
          </a:p>
        </p:txBody>
      </p:sp>
      <p:sp>
        <p:nvSpPr>
          <p:cNvPr id="946275" name="Rectangle 99"/>
          <p:cNvSpPr>
            <a:spLocks noChangeArrowheads="1"/>
          </p:cNvSpPr>
          <p:nvPr/>
        </p:nvSpPr>
        <p:spPr bwMode="auto">
          <a:xfrm>
            <a:off x="2063750" y="5229226"/>
            <a:ext cx="3976688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None/>
              <a:defRPr/>
            </a:pPr>
            <a:r>
              <a:rPr lang="en-US" altLang="zh-CN" b="1"/>
              <a:t>Trie_node * branch[num_chars];</a:t>
            </a:r>
          </a:p>
        </p:txBody>
      </p:sp>
      <p:sp>
        <p:nvSpPr>
          <p:cNvPr id="946276" name="Line 100"/>
          <p:cNvSpPr>
            <a:spLocks noChangeShapeType="1"/>
          </p:cNvSpPr>
          <p:nvPr/>
        </p:nvSpPr>
        <p:spPr bwMode="auto">
          <a:xfrm flipH="1">
            <a:off x="3863976" y="4221164"/>
            <a:ext cx="252413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4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6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4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46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4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4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4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4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46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4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4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4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46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46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235" grpId="0" animBg="1"/>
      <p:bldP spid="946237" grpId="0" animBg="1"/>
      <p:bldP spid="946239" grpId="0" animBg="1"/>
      <p:bldP spid="946242" grpId="0" animBg="1"/>
      <p:bldP spid="946272" grpId="0" animBg="1"/>
      <p:bldP spid="946274" grpId="0"/>
      <p:bldP spid="94627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218A35D1-DB7E-434B-B2F4-CC1B0E0B7387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2150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2150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0726E6D5-BBC3-4F7C-B447-0AC5CBF6B5F5}" type="slidenum">
              <a:rPr lang="en-US" altLang="zh-CN" smtClean="0"/>
              <a:pPr>
                <a:defRPr/>
              </a:pPr>
              <a:t>49</a:t>
            </a:fld>
            <a:endParaRPr lang="en-US" altLang="zh-CN" smtClean="0"/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/>
              <a:t>Trie—Trie_node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2017713"/>
            <a:ext cx="8523288" cy="4291012"/>
          </a:xfrm>
        </p:spPr>
        <p:txBody>
          <a:bodyPr/>
          <a:lstStyle/>
          <a:p>
            <a:pPr eaLnBrk="1" hangingPunct="1">
              <a:buFont typeface="Wingdings" charset="2"/>
              <a:buNone/>
              <a:defRPr/>
            </a:pPr>
            <a:r>
              <a:rPr lang="en-US" altLang="zh-CN"/>
              <a:t>#include "Trie_node.h"</a:t>
            </a:r>
          </a:p>
          <a:p>
            <a:pPr eaLnBrk="1" hangingPunct="1">
              <a:buFont typeface="Wingdings" charset="2"/>
              <a:buNone/>
              <a:defRPr/>
            </a:pPr>
            <a:endParaRPr lang="en-US" altLang="zh-CN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/>
              <a:t>Trie_node::Trie_node()  {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/>
              <a:t>	data = NULL;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/>
              <a:t>	for(int i=0; i&lt;num_chars; i++)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/>
              <a:t>		branch[i] = NULL;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632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8BC473D9-801D-4A41-99A2-036E3DD096D9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331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33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D2D69194-A505-44BE-B8AE-1E59D0B118C6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5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2459039" y="260350"/>
            <a:ext cx="7793037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b="1"/>
              <a:t>Height Balance: AVL Trees</a:t>
            </a:r>
            <a:r>
              <a:rPr lang="en-US" altLang="zh-CN" sz="2000"/>
              <a:t/>
            </a:r>
            <a:br>
              <a:rPr lang="en-US" altLang="zh-CN" sz="2000"/>
            </a:br>
            <a:endParaRPr lang="en-US" altLang="zh-CN" sz="2000"/>
          </a:p>
        </p:txBody>
      </p:sp>
      <p:pic>
        <p:nvPicPr>
          <p:cNvPr id="1331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lum bright="-42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6" y="2205039"/>
            <a:ext cx="8677275" cy="3914775"/>
          </a:xfrm>
        </p:spPr>
      </p:pic>
    </p:spTree>
    <p:extLst>
      <p:ext uri="{BB962C8B-B14F-4D97-AF65-F5344CB8AC3E}">
        <p14:creationId xmlns:p14="http://schemas.microsoft.com/office/powerpoint/2010/main" val="285150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802B1CE7-BE6C-A849-9A66-A50363A83B14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2355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235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6FFB665-ED25-4ACC-9ADD-CB94EF2BCD6A}" type="slidenum">
              <a:rPr lang="en-US" altLang="zh-CN" smtClean="0"/>
              <a:pPr>
                <a:defRPr/>
              </a:pPr>
              <a:t>50</a:t>
            </a:fld>
            <a:endParaRPr lang="en-US" altLang="zh-CN" smtClean="0"/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/>
              <a:t>Trie—Trie_node --Key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2017713"/>
            <a:ext cx="8523288" cy="429101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#include "String.h"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#include "iostream.h"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const int key_size = 10;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class Key 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	char str[key_size];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public: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	Key (char s[]);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	char * the_key( ) const;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	char key_letter(int position) const;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};</a:t>
            </a:r>
          </a:p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2619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DF3AA41B-95A9-0744-A17D-B6D647899AD0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25603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80FCBE9-3F32-41EE-8831-2F714FE0EF22}" type="slidenum">
              <a:rPr lang="en-US" altLang="zh-CN" smtClean="0"/>
              <a:pPr>
                <a:defRPr/>
              </a:pPr>
              <a:t>51</a:t>
            </a:fld>
            <a:endParaRPr lang="en-US" altLang="zh-CN" smtClean="0"/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/>
              <a:t>Trie—Trie_node --Key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4214" y="2012950"/>
            <a:ext cx="8523287" cy="4427538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#include "</a:t>
            </a:r>
            <a:r>
              <a:rPr lang="en-US" altLang="zh-CN" sz="2000" dirty="0" err="1"/>
              <a:t>Key.h</a:t>
            </a:r>
            <a:r>
              <a:rPr lang="en-US" altLang="zh-CN" sz="2000" dirty="0"/>
              <a:t>"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2000" dirty="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Key::Key(char s[]){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for(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=0;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&lt;=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(s);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++)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	</a:t>
            </a:r>
            <a:r>
              <a:rPr lang="en-US" altLang="zh-CN" sz="2000" dirty="0" err="1"/>
              <a:t>str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]=s[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}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2000" dirty="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char * Key::</a:t>
            </a:r>
            <a:r>
              <a:rPr lang="en-US" altLang="zh-CN" sz="2000" dirty="0" err="1"/>
              <a:t>the_key</a:t>
            </a:r>
            <a:r>
              <a:rPr lang="en-US" altLang="zh-CN" sz="2000" dirty="0"/>
              <a:t>() </a:t>
            </a:r>
            <a:r>
              <a:rPr lang="en-US" altLang="zh-CN" sz="2000" dirty="0" err="1"/>
              <a:t>const</a:t>
            </a:r>
            <a:r>
              <a:rPr lang="en-US" altLang="zh-CN" sz="2000" dirty="0"/>
              <a:t>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return (char *)</a:t>
            </a:r>
            <a:r>
              <a:rPr lang="en-US" altLang="zh-CN" sz="2000" dirty="0" err="1"/>
              <a:t>str</a:t>
            </a:r>
            <a:r>
              <a:rPr lang="en-US" altLang="zh-CN" sz="2000" dirty="0"/>
              <a:t>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}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2000" dirty="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2000" dirty="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char Key::</a:t>
            </a:r>
            <a:r>
              <a:rPr lang="en-US" altLang="zh-CN" sz="2000" dirty="0" err="1"/>
              <a:t>key_letter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position) </a:t>
            </a:r>
            <a:r>
              <a:rPr lang="en-US" altLang="zh-CN" sz="2000" dirty="0" err="1"/>
              <a:t>const</a:t>
            </a:r>
            <a:r>
              <a:rPr lang="en-US" altLang="zh-CN" sz="2000" dirty="0"/>
              <a:t>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if(position&lt;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str</a:t>
            </a:r>
            <a:r>
              <a:rPr lang="en-US" altLang="zh-CN" sz="2000" dirty="0"/>
              <a:t>)) return </a:t>
            </a:r>
            <a:r>
              <a:rPr lang="en-US" altLang="zh-CN" sz="2000" dirty="0" err="1"/>
              <a:t>str</a:t>
            </a:r>
            <a:r>
              <a:rPr lang="en-US" altLang="zh-CN" sz="2000" dirty="0"/>
              <a:t>[position];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else return '\0';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23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0A00430F-50AA-0043-A704-6B42CC09C9F6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2765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2765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4D3AA868-9714-40FC-999C-98731D387F22}" type="slidenum">
              <a:rPr lang="en-US" altLang="zh-CN" smtClean="0"/>
              <a:pPr>
                <a:defRPr/>
              </a:pPr>
              <a:t>52</a:t>
            </a:fld>
            <a:endParaRPr lang="en-US" altLang="zh-CN" smtClean="0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/>
              <a:t>Trie—Trie_node --Record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2017713"/>
            <a:ext cx="8523288" cy="429101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#include "Key.h"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200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class Record{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public: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	operator Key( ); // implicit conversion from Record to Key .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	Record(char s[]="“, string con=“”);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	char * the_key() const;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	char key_letter(int position) const;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private: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	char str[key_size];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        string content;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};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200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/>
              <a:t>ostream &amp; operator &lt;&lt; (ostream &amp;output, Record &amp;x);</a:t>
            </a:r>
          </a:p>
        </p:txBody>
      </p:sp>
    </p:spTree>
    <p:extLst>
      <p:ext uri="{BB962C8B-B14F-4D97-AF65-F5344CB8AC3E}">
        <p14:creationId xmlns:p14="http://schemas.microsoft.com/office/powerpoint/2010/main" val="256532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DE8F65E-09B8-8045-917D-EDF5324128EF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2969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F62AF595-A791-4CB3-BC56-78ECE5570725}" type="slidenum">
              <a:rPr lang="en-US" altLang="zh-CN" smtClean="0"/>
              <a:pPr>
                <a:defRPr/>
              </a:pPr>
              <a:t>53</a:t>
            </a:fld>
            <a:endParaRPr lang="en-US" altLang="zh-CN" smtClean="0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/>
              <a:t>Trie—Trie_node --Record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2017713"/>
            <a:ext cx="8523288" cy="429101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r>
              <a:rPr lang="en-US" altLang="zh-CN" sz="2400"/>
              <a:t>#include "Record.h"</a:t>
            </a:r>
          </a:p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Record::Record(char s[], string con){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	for(int i=0; i&lt;=strlen(s); i++)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		str[i]=s[i];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      content =con; 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}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Record::operator Key( ){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	Key tmp(str);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400"/>
              <a:t>}</a:t>
            </a:r>
          </a:p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8404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7332E03-DD5F-424C-973B-7D74A2283E3C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3174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3174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B727A801-F38A-4FDE-9430-E5A43F83F617}" type="slidenum">
              <a:rPr lang="en-US" altLang="zh-CN" smtClean="0"/>
              <a:pPr>
                <a:defRPr/>
              </a:pPr>
              <a:t>54</a:t>
            </a:fld>
            <a:endParaRPr lang="en-US" altLang="zh-CN" smtClean="0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/>
              <a:t>Trie—Trie_node --Record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2775" y="1881188"/>
            <a:ext cx="8523288" cy="4291012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160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char Record::key_letter(int position) const{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if(position&lt;strlen(str)) return str[position];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else return '\0';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}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160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char * Record::the_key() const{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return (char *)str;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}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160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160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ostream &amp; operator &lt;&lt; (ostream &amp;output, Record &amp;x)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output&lt;&lt;x.the_key();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output&lt;&lt;"  ";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return output;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}</a:t>
            </a:r>
          </a:p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4235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93DE77D-1CEF-764E-BDDC-1641BB37CC40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3379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3379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3BA845A4-E1A7-4106-A08B-6A60B665255E}" type="slidenum">
              <a:rPr lang="en-US" altLang="zh-CN" smtClean="0"/>
              <a:pPr>
                <a:defRPr/>
              </a:pPr>
              <a:t>55</a:t>
            </a:fld>
            <a:endParaRPr lang="en-US" altLang="zh-CN" smtClean="0"/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/>
              <a:t>Trie-declaration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521324"/>
            <a:ext cx="9324703" cy="483502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#include "</a:t>
            </a:r>
            <a:r>
              <a:rPr lang="en-US" altLang="zh-CN" sz="2000" dirty="0" err="1"/>
              <a:t>Trie_node.h</a:t>
            </a:r>
            <a:r>
              <a:rPr lang="en-US" altLang="zh-CN" sz="2000" dirty="0"/>
              <a:t>"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 err="1"/>
              <a:t>enum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Error_code</a:t>
            </a:r>
            <a:r>
              <a:rPr lang="en-US" altLang="zh-CN" sz="2000" dirty="0"/>
              <a:t>{</a:t>
            </a:r>
            <a:r>
              <a:rPr lang="en-US" altLang="zh-CN" sz="2000" dirty="0" err="1"/>
              <a:t>not_present</a:t>
            </a:r>
            <a:r>
              <a:rPr lang="en-US" altLang="zh-CN" sz="2000" dirty="0"/>
              <a:t>, overflow, underflow, </a:t>
            </a:r>
            <a:r>
              <a:rPr lang="en-US" altLang="zh-CN" sz="2000" dirty="0" err="1"/>
              <a:t>duplicate_error</a:t>
            </a:r>
            <a:r>
              <a:rPr lang="en-US" altLang="zh-CN" sz="2000" dirty="0"/>
              <a:t>, success};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class </a:t>
            </a:r>
            <a:r>
              <a:rPr lang="en-US" altLang="zh-CN" sz="2000" dirty="0" err="1"/>
              <a:t>Trie</a:t>
            </a:r>
            <a:r>
              <a:rPr lang="en-US" altLang="zh-CN" sz="2000" dirty="0"/>
              <a:t> 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public: // Add method prototypes here.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</a:t>
            </a:r>
            <a:r>
              <a:rPr lang="en-US" altLang="zh-CN" sz="2000" dirty="0" err="1">
                <a:solidFill>
                  <a:srgbClr val="FF0000"/>
                </a:solidFill>
              </a:rPr>
              <a:t>Error_code</a:t>
            </a:r>
            <a:r>
              <a:rPr lang="en-US" altLang="zh-CN" sz="2000" dirty="0">
                <a:solidFill>
                  <a:srgbClr val="FF0000"/>
                </a:solidFill>
              </a:rPr>
              <a:t> insert(</a:t>
            </a:r>
            <a:r>
              <a:rPr lang="en-US" altLang="zh-CN" sz="2000" dirty="0" err="1">
                <a:solidFill>
                  <a:srgbClr val="FF0000"/>
                </a:solidFill>
              </a:rPr>
              <a:t>const</a:t>
            </a:r>
            <a:r>
              <a:rPr lang="en-US" altLang="zh-CN" sz="2000" dirty="0">
                <a:solidFill>
                  <a:srgbClr val="FF0000"/>
                </a:solidFill>
              </a:rPr>
              <a:t> Record &amp;</a:t>
            </a:r>
            <a:r>
              <a:rPr lang="en-US" altLang="zh-CN" sz="2000" dirty="0" err="1">
                <a:solidFill>
                  <a:srgbClr val="FF0000"/>
                </a:solidFill>
              </a:rPr>
              <a:t>new_entry</a:t>
            </a:r>
            <a:r>
              <a:rPr lang="en-US" altLang="zh-CN" sz="2000" dirty="0">
                <a:solidFill>
                  <a:srgbClr val="FF0000"/>
                </a:solidFill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</a:rPr>
              <a:t>Error_code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trie_search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const</a:t>
            </a:r>
            <a:r>
              <a:rPr lang="en-US" altLang="zh-CN" sz="2000" dirty="0">
                <a:solidFill>
                  <a:srgbClr val="FF0000"/>
                </a:solidFill>
              </a:rPr>
              <a:t> Key &amp;target, Record &amp;x) </a:t>
            </a:r>
            <a:r>
              <a:rPr lang="en-US" altLang="zh-CN" sz="2000" dirty="0" err="1">
                <a:solidFill>
                  <a:srgbClr val="FF0000"/>
                </a:solidFill>
              </a:rPr>
              <a:t>const</a:t>
            </a:r>
            <a:r>
              <a:rPr lang="en-US" altLang="zh-CN" sz="2000" dirty="0">
                <a:solidFill>
                  <a:srgbClr val="FF0000"/>
                </a:solidFill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</a:t>
            </a:r>
            <a:r>
              <a:rPr lang="en-US" altLang="zh-CN" sz="2000" dirty="0" err="1"/>
              <a:t>Trie</a:t>
            </a:r>
            <a:r>
              <a:rPr lang="en-US" altLang="zh-CN" sz="2000" dirty="0"/>
              <a:t>();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private: // data members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</a:t>
            </a:r>
            <a:r>
              <a:rPr lang="en-US" altLang="zh-CN" sz="2000" dirty="0" err="1"/>
              <a:t>Trie_node</a:t>
            </a:r>
            <a:r>
              <a:rPr lang="en-US" altLang="zh-CN" sz="2000" dirty="0"/>
              <a:t> *root;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};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2000" dirty="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alphabetic_order</a:t>
            </a:r>
            <a:r>
              <a:rPr lang="en-US" altLang="zh-CN" sz="2000" dirty="0"/>
              <a:t>(char c);</a:t>
            </a:r>
          </a:p>
        </p:txBody>
      </p:sp>
    </p:spTree>
    <p:extLst>
      <p:ext uri="{BB962C8B-B14F-4D97-AF65-F5344CB8AC3E}">
        <p14:creationId xmlns:p14="http://schemas.microsoft.com/office/powerpoint/2010/main" val="78484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48CF2821-E7B9-5544-BCB7-DD15CDB57551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35843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3584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DFA5E3DF-8FA4-48F6-B6D2-D8D92F6AF998}" type="slidenum">
              <a:rPr lang="en-US" altLang="zh-CN" smtClean="0"/>
              <a:pPr>
                <a:defRPr/>
              </a:pPr>
              <a:t>56</a:t>
            </a:fld>
            <a:endParaRPr lang="en-US" altLang="zh-CN" smtClean="0"/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/>
              <a:t>Trie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1216" y="1690688"/>
            <a:ext cx="9670143" cy="46656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#include "</a:t>
            </a:r>
            <a:r>
              <a:rPr lang="en-US" altLang="zh-CN" sz="2000" dirty="0" err="1"/>
              <a:t>Trie.h</a:t>
            </a:r>
            <a:r>
              <a:rPr lang="en-US" altLang="zh-CN" sz="2000" dirty="0"/>
              <a:t>"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alphabetic_order</a:t>
            </a:r>
            <a:r>
              <a:rPr lang="en-US" altLang="zh-CN" sz="2000" dirty="0"/>
              <a:t>(char c)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/* Post: The function returns the alphabetic position of character c , or it returns 0 if the character is blank. */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if (c == ' ' || c == '\0') return 0;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if ('a' &lt;= c &amp;&amp; c &lt;= 'z') return c - 'a' + 1;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if ('A' &lt;= c &amp;&amp; c &lt;= 'Z') return c - 'A' + 1;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return 27;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}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2000" dirty="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 err="1"/>
              <a:t>Trie</a:t>
            </a:r>
            <a:r>
              <a:rPr lang="en-US" altLang="zh-CN" sz="2000" dirty="0"/>
              <a:t>::</a:t>
            </a:r>
            <a:r>
              <a:rPr lang="en-US" altLang="zh-CN" sz="2000" dirty="0" err="1"/>
              <a:t>Trie</a:t>
            </a:r>
            <a:r>
              <a:rPr lang="en-US" altLang="zh-CN" sz="2000" dirty="0"/>
              <a:t>(){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	root = NULL;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2000" dirty="0"/>
              <a:t>}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819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E8AC60B1-A372-1F4D-B588-D49DFD3EE535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3789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378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95CBEAFA-E38E-48BF-98CD-D68BD364F788}" type="slidenum">
              <a:rPr lang="en-US" altLang="zh-CN" smtClean="0"/>
              <a:pPr>
                <a:defRPr/>
              </a:pPr>
              <a:t>57</a:t>
            </a:fld>
            <a:endParaRPr lang="en-US" altLang="zh-CN" smtClean="0"/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5577" y="657225"/>
            <a:ext cx="9664111" cy="431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2400" dirty="0" err="1"/>
              <a:t>Trie</a:t>
            </a:r>
            <a:r>
              <a:rPr lang="en-US" altLang="zh-CN" sz="2400" dirty="0"/>
              <a:t>-search:</a:t>
            </a:r>
            <a:r>
              <a:rPr lang="zh-CN" altLang="en-US" sz="2400" dirty="0"/>
              <a:t>思考：在图</a:t>
            </a:r>
            <a:r>
              <a:rPr lang="en-US" altLang="zh-CN" sz="2400" dirty="0"/>
              <a:t>11.7</a:t>
            </a:r>
            <a:r>
              <a:rPr lang="zh-CN" altLang="en-US" sz="2400" dirty="0"/>
              <a:t>中查找单词</a:t>
            </a:r>
            <a:r>
              <a:rPr lang="en-US" altLang="zh-CN" sz="2400" dirty="0" err="1"/>
              <a:t>cacb</a:t>
            </a:r>
            <a:r>
              <a:rPr lang="zh-CN" altLang="en-US" sz="2400" dirty="0"/>
              <a:t>的过程。</a:t>
            </a:r>
            <a:br>
              <a:rPr lang="zh-CN" altLang="en-US" sz="2400" dirty="0"/>
            </a:br>
            <a:r>
              <a:rPr lang="zh-CN" altLang="en-US" sz="2400" dirty="0"/>
              <a:t>从</a:t>
            </a:r>
            <a:r>
              <a:rPr lang="en-US" altLang="zh-CN" sz="2400" dirty="0"/>
              <a:t>root</a:t>
            </a:r>
            <a:r>
              <a:rPr lang="zh-CN" altLang="en-US" sz="2400" dirty="0"/>
              <a:t>向叶子节点搜索，找到单词存放的节点位置，如果中途碰到</a:t>
            </a:r>
            <a:r>
              <a:rPr lang="en-US" altLang="zh-CN" sz="2400" dirty="0"/>
              <a:t>NULL</a:t>
            </a:r>
            <a:r>
              <a:rPr lang="zh-CN" altLang="en-US" sz="2400" dirty="0"/>
              <a:t>节点表示该单词不存在。</a:t>
            </a:r>
          </a:p>
        </p:txBody>
      </p:sp>
      <p:pic>
        <p:nvPicPr>
          <p:cNvPr id="3789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394" y="1299528"/>
            <a:ext cx="6048375" cy="56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89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9B37FDF-B3E6-7A43-891F-1C76399BD6E4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3993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399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90451AB-F44B-4FFA-826A-7575A34D8F15}" type="slidenum">
              <a:rPr lang="en-US" altLang="zh-CN" smtClean="0"/>
              <a:pPr>
                <a:defRPr/>
              </a:pPr>
              <a:t>58</a:t>
            </a:fld>
            <a:endParaRPr lang="en-US" altLang="zh-CN" smtClean="0"/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Trie-search “cacb”</a:t>
            </a:r>
            <a:r>
              <a:rPr lang="zh-CN" altLang="en-US" sz="4000"/>
              <a:t>的查找分析</a:t>
            </a:r>
          </a:p>
        </p:txBody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0" y="2060575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“caba”</a:t>
            </a:r>
            <a:r>
              <a:rPr lang="zh-CN" altLang="en-US" sz="2400"/>
              <a:t>，的第一个字母为</a:t>
            </a:r>
            <a:r>
              <a:rPr lang="en-US" altLang="zh-CN" sz="2400"/>
              <a:t>c</a:t>
            </a:r>
            <a:r>
              <a:rPr lang="zh-CN" altLang="en-US" sz="2400"/>
              <a:t>，找到根节点的第</a:t>
            </a:r>
            <a:r>
              <a:rPr lang="en-US" altLang="zh-CN" sz="2400"/>
              <a:t>3</a:t>
            </a:r>
            <a:r>
              <a:rPr lang="zh-CN" altLang="en-US" sz="2400"/>
              <a:t>个孩子</a:t>
            </a:r>
            <a:r>
              <a:rPr lang="en-US" altLang="zh-CN" sz="2400"/>
              <a:t>c1</a:t>
            </a:r>
            <a:r>
              <a:rPr lang="zh-CN" altLang="en-US" sz="2400"/>
              <a:t>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“</a:t>
            </a:r>
            <a:r>
              <a:rPr lang="en-US" altLang="zh-CN" sz="2400"/>
              <a:t>caba”</a:t>
            </a:r>
            <a:r>
              <a:rPr lang="zh-CN" altLang="en-US" sz="2400"/>
              <a:t>，的第二个字母为</a:t>
            </a:r>
            <a:r>
              <a:rPr lang="en-US" altLang="zh-CN" sz="2400"/>
              <a:t>a</a:t>
            </a:r>
            <a:r>
              <a:rPr lang="zh-CN" altLang="en-US" sz="2400"/>
              <a:t>，找到</a:t>
            </a:r>
            <a:r>
              <a:rPr lang="en-US" altLang="zh-CN" sz="2400"/>
              <a:t>c1</a:t>
            </a:r>
            <a:r>
              <a:rPr lang="zh-CN" altLang="en-US" sz="2400"/>
              <a:t>节点的第</a:t>
            </a:r>
            <a:r>
              <a:rPr lang="en-US" altLang="zh-CN" sz="2400"/>
              <a:t>1</a:t>
            </a:r>
            <a:r>
              <a:rPr lang="zh-CN" altLang="en-US" sz="2400"/>
              <a:t>个孩子</a:t>
            </a:r>
            <a:r>
              <a:rPr lang="en-US" altLang="zh-CN" sz="2400"/>
              <a:t>c2</a:t>
            </a:r>
            <a:r>
              <a:rPr lang="zh-CN" altLang="en-US" sz="2400"/>
              <a:t>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“</a:t>
            </a:r>
            <a:r>
              <a:rPr lang="en-US" altLang="zh-CN" sz="2400"/>
              <a:t>caba”</a:t>
            </a:r>
            <a:r>
              <a:rPr lang="zh-CN" altLang="en-US" sz="2400"/>
              <a:t>，的第三个字母为</a:t>
            </a:r>
            <a:r>
              <a:rPr lang="en-US" altLang="zh-CN" sz="2400"/>
              <a:t>b</a:t>
            </a:r>
            <a:r>
              <a:rPr lang="zh-CN" altLang="en-US" sz="2400"/>
              <a:t>，找到</a:t>
            </a:r>
            <a:r>
              <a:rPr lang="en-US" altLang="zh-CN" sz="2400"/>
              <a:t>c2</a:t>
            </a:r>
            <a:r>
              <a:rPr lang="zh-CN" altLang="en-US" sz="2400"/>
              <a:t>节点的第</a:t>
            </a:r>
            <a:r>
              <a:rPr lang="en-US" altLang="zh-CN" sz="2400"/>
              <a:t>3</a:t>
            </a:r>
            <a:r>
              <a:rPr lang="zh-CN" altLang="en-US" sz="2400"/>
              <a:t>个孩子</a:t>
            </a:r>
            <a:r>
              <a:rPr lang="en-US" altLang="zh-CN" sz="2400"/>
              <a:t>c3</a:t>
            </a:r>
            <a:r>
              <a:rPr lang="zh-CN" altLang="en-US" sz="2400"/>
              <a:t>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“</a:t>
            </a:r>
            <a:r>
              <a:rPr lang="en-US" altLang="zh-CN" sz="1800"/>
              <a:t>caba</a:t>
            </a:r>
            <a:r>
              <a:rPr lang="en-US" altLang="zh-CN" sz="2400"/>
              <a:t>”</a:t>
            </a:r>
            <a:r>
              <a:rPr lang="zh-CN" altLang="en-US" sz="2400"/>
              <a:t>，的第四个字母为</a:t>
            </a:r>
            <a:r>
              <a:rPr lang="en-US" altLang="zh-CN" sz="2400"/>
              <a:t>a</a:t>
            </a:r>
            <a:r>
              <a:rPr lang="zh-CN" altLang="en-US" sz="2400"/>
              <a:t>，找到</a:t>
            </a:r>
            <a:r>
              <a:rPr lang="en-US" altLang="zh-CN" sz="2400"/>
              <a:t>c3</a:t>
            </a:r>
            <a:r>
              <a:rPr lang="zh-CN" altLang="en-US" sz="2400"/>
              <a:t>节点的第</a:t>
            </a:r>
            <a:r>
              <a:rPr lang="en-US" altLang="zh-CN" sz="2400"/>
              <a:t>2</a:t>
            </a:r>
            <a:r>
              <a:rPr lang="zh-CN" altLang="en-US" sz="2400"/>
              <a:t>个孩子</a:t>
            </a:r>
            <a:r>
              <a:rPr lang="en-US" altLang="zh-CN" sz="2400"/>
              <a:t>c4</a:t>
            </a:r>
            <a:r>
              <a:rPr lang="zh-CN" altLang="en-US" sz="2400"/>
              <a:t>。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/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“</a:t>
            </a:r>
            <a:r>
              <a:rPr lang="en-US" altLang="zh-CN" sz="1800"/>
              <a:t>caba</a:t>
            </a:r>
            <a:r>
              <a:rPr lang="en-US" altLang="zh-CN" sz="2400"/>
              <a:t>”</a:t>
            </a:r>
            <a:r>
              <a:rPr lang="zh-CN" altLang="en-US" sz="2400"/>
              <a:t>读取结束，此时</a:t>
            </a:r>
            <a:r>
              <a:rPr lang="en-US" altLang="zh-CN" sz="2400"/>
              <a:t>C4</a:t>
            </a:r>
            <a:r>
              <a:rPr lang="zh-CN" altLang="en-US" sz="2400"/>
              <a:t>的</a:t>
            </a:r>
            <a:r>
              <a:rPr lang="en-US" altLang="zh-CN" sz="2400"/>
              <a:t>data</a:t>
            </a:r>
            <a:r>
              <a:rPr lang="zh-CN" altLang="en-US" sz="2400"/>
              <a:t>指针指向单词</a:t>
            </a:r>
            <a:r>
              <a:rPr lang="en-US" altLang="zh-CN" sz="2400"/>
              <a:t>caba</a:t>
            </a:r>
            <a:r>
              <a:rPr lang="zh-CN" altLang="en-US" sz="24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218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40704E6C-18E1-4343-B97B-797390188150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4198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4198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DA8301F-442E-4BCD-841E-AB66A8B8C651}" type="slidenum">
              <a:rPr lang="en-US" altLang="zh-CN" smtClean="0"/>
              <a:pPr>
                <a:defRPr/>
              </a:pPr>
              <a:t>59</a:t>
            </a:fld>
            <a:endParaRPr lang="en-US" altLang="zh-CN" smtClean="0"/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Trie-</a:t>
            </a:r>
            <a:r>
              <a:rPr lang="en-US" altLang="zh-CN" sz="3600"/>
              <a:t>search</a:t>
            </a:r>
            <a:r>
              <a:rPr lang="en-US" altLang="zh-CN" sz="4000"/>
              <a:t> “</a:t>
            </a:r>
            <a:r>
              <a:rPr lang="en-US" altLang="zh-CN" smtClean="0"/>
              <a:t>aabd</a:t>
            </a:r>
            <a:r>
              <a:rPr lang="en-US" altLang="zh-CN" sz="4000"/>
              <a:t>”</a:t>
            </a:r>
            <a:r>
              <a:rPr lang="zh-CN" altLang="en-US" sz="4000"/>
              <a:t>的查找分析</a:t>
            </a: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“</a:t>
            </a:r>
            <a:r>
              <a:rPr lang="en-US" altLang="zh-CN"/>
              <a:t>aabd</a:t>
            </a:r>
            <a:r>
              <a:rPr lang="en-US" altLang="zh-CN" smtClean="0"/>
              <a:t>”</a:t>
            </a:r>
            <a:r>
              <a:rPr lang="zh-CN" altLang="en-US" smtClean="0"/>
              <a:t>，的第一个字母为</a:t>
            </a:r>
            <a:r>
              <a:rPr lang="en-US" altLang="zh-CN" smtClean="0"/>
              <a:t>a</a:t>
            </a:r>
            <a:r>
              <a:rPr lang="zh-CN" altLang="en-US" smtClean="0"/>
              <a:t>，找到根节点的第</a:t>
            </a:r>
            <a:r>
              <a:rPr lang="en-US" altLang="zh-CN" smtClean="0"/>
              <a:t>1</a:t>
            </a:r>
            <a:r>
              <a:rPr lang="zh-CN" altLang="en-US" smtClean="0"/>
              <a:t>个孩子</a:t>
            </a:r>
            <a:r>
              <a:rPr lang="en-US" altLang="zh-CN" smtClean="0"/>
              <a:t>c1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/>
              <a:t>“</a:t>
            </a:r>
            <a:r>
              <a:rPr lang="en-US" altLang="zh-CN" sz="2400"/>
              <a:t>aabd</a:t>
            </a:r>
            <a:r>
              <a:rPr lang="en-US" altLang="zh-CN" smtClean="0"/>
              <a:t>”</a:t>
            </a:r>
            <a:r>
              <a:rPr lang="zh-CN" altLang="en-US" smtClean="0"/>
              <a:t>，的第二个字母为</a:t>
            </a:r>
            <a:r>
              <a:rPr lang="en-US" altLang="zh-CN" smtClean="0"/>
              <a:t>a</a:t>
            </a:r>
            <a:r>
              <a:rPr lang="zh-CN" altLang="en-US" smtClean="0"/>
              <a:t>，找到</a:t>
            </a:r>
            <a:r>
              <a:rPr lang="en-US" altLang="zh-CN" smtClean="0"/>
              <a:t>c1</a:t>
            </a:r>
            <a:r>
              <a:rPr lang="zh-CN" altLang="en-US" smtClean="0"/>
              <a:t>节点的第</a:t>
            </a:r>
            <a:r>
              <a:rPr lang="en-US" altLang="zh-CN" smtClean="0"/>
              <a:t>1</a:t>
            </a:r>
            <a:r>
              <a:rPr lang="zh-CN" altLang="en-US" smtClean="0"/>
              <a:t>个孩子</a:t>
            </a:r>
            <a:r>
              <a:rPr lang="en-US" altLang="zh-CN" smtClean="0"/>
              <a:t>c2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/>
              <a:t>“</a:t>
            </a:r>
            <a:r>
              <a:rPr lang="en-US" altLang="zh-CN" sz="2400"/>
              <a:t>aabd</a:t>
            </a:r>
            <a:r>
              <a:rPr lang="en-US" altLang="zh-CN" smtClean="0"/>
              <a:t>”</a:t>
            </a:r>
            <a:r>
              <a:rPr lang="zh-CN" altLang="en-US" smtClean="0"/>
              <a:t>，的第三个字母为</a:t>
            </a:r>
            <a:r>
              <a:rPr lang="en-US" altLang="zh-CN" smtClean="0"/>
              <a:t>b</a:t>
            </a:r>
            <a:r>
              <a:rPr lang="zh-CN" altLang="en-US" smtClean="0"/>
              <a:t>，找到</a:t>
            </a:r>
            <a:r>
              <a:rPr lang="en-US" altLang="zh-CN" smtClean="0"/>
              <a:t>c2</a:t>
            </a:r>
            <a:r>
              <a:rPr lang="zh-CN" altLang="en-US" smtClean="0"/>
              <a:t>节点的第</a:t>
            </a:r>
            <a:r>
              <a:rPr lang="en-US" altLang="zh-CN" smtClean="0"/>
              <a:t>2</a:t>
            </a:r>
            <a:r>
              <a:rPr lang="zh-CN" altLang="en-US" smtClean="0"/>
              <a:t>个孩子</a:t>
            </a:r>
            <a:r>
              <a:rPr lang="en-US" altLang="zh-CN" smtClean="0"/>
              <a:t>c3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/>
              <a:t>此时</a:t>
            </a:r>
            <a:r>
              <a:rPr lang="en-US" altLang="zh-CN" smtClean="0"/>
              <a:t>C3</a:t>
            </a:r>
            <a:r>
              <a:rPr lang="zh-CN" altLang="en-US" smtClean="0"/>
              <a:t>为空，查找失败。</a:t>
            </a:r>
          </a:p>
        </p:txBody>
      </p:sp>
    </p:spTree>
    <p:extLst>
      <p:ext uri="{BB962C8B-B14F-4D97-AF65-F5344CB8AC3E}">
        <p14:creationId xmlns:p14="http://schemas.microsoft.com/office/powerpoint/2010/main" val="34941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26D3DE62-16F6-144F-BC20-E1C8E8524C38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5363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965BF86E-5958-4182-830E-18278A83BF53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6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64925" y="290512"/>
            <a:ext cx="7793037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b="1" dirty="0"/>
              <a:t>Height Balance: </a:t>
            </a:r>
            <a:r>
              <a:rPr lang="en-US" altLang="zh-CN" sz="3600" b="1" dirty="0" smtClean="0"/>
              <a:t>non-AVL </a:t>
            </a:r>
            <a:r>
              <a:rPr lang="en-US" altLang="zh-CN" sz="3600" b="1" dirty="0"/>
              <a:t>Trees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</p:txBody>
      </p:sp>
      <p:pic>
        <p:nvPicPr>
          <p:cNvPr id="15366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lum bright="-42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0726" y="2736850"/>
            <a:ext cx="8677275" cy="3735388"/>
          </a:xfrm>
        </p:spPr>
      </p:pic>
      <p:sp>
        <p:nvSpPr>
          <p:cNvPr id="25606" name="文本框 1"/>
          <p:cNvSpPr txBox="1">
            <a:spLocks noChangeArrowheads="1"/>
          </p:cNvSpPr>
          <p:nvPr/>
        </p:nvSpPr>
        <p:spPr bwMode="auto">
          <a:xfrm>
            <a:off x="2459039" y="1952625"/>
            <a:ext cx="47894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latin typeface="Tahoma" panose="020B0604030504040204" pitchFamily="34" charset="0"/>
              </a:rPr>
              <a:t>倾斜</a:t>
            </a:r>
            <a:r>
              <a:rPr kumimoji="1" lang="en-US" altLang="zh-CN">
                <a:latin typeface="Tahoma" panose="020B0604030504040204" pitchFamily="34" charset="0"/>
              </a:rPr>
              <a:t>=</a:t>
            </a:r>
            <a:r>
              <a:rPr kumimoji="1" lang="zh-CN" altLang="en-US">
                <a:latin typeface="Tahoma" panose="020B0604030504040204" pitchFamily="34" charset="0"/>
              </a:rPr>
              <a:t>为非平衡节点</a:t>
            </a:r>
          </a:p>
        </p:txBody>
      </p:sp>
    </p:spTree>
    <p:extLst>
      <p:ext uri="{BB962C8B-B14F-4D97-AF65-F5344CB8AC3E}">
        <p14:creationId xmlns:p14="http://schemas.microsoft.com/office/powerpoint/2010/main" val="249263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E52CB78E-5335-974B-B77D-E6DD5444EE80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4403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440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D7F2FA39-6663-4F39-A660-11FC9CB2ED8D}" type="slidenum">
              <a:rPr lang="en-US" altLang="zh-CN" smtClean="0"/>
              <a:pPr>
                <a:defRPr/>
              </a:pPr>
              <a:t>60</a:t>
            </a:fld>
            <a:endParaRPr lang="en-US" altLang="zh-CN" smtClean="0"/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/>
              <a:t>Trie-</a:t>
            </a:r>
            <a:r>
              <a:rPr lang="en-US" altLang="zh-CN" sz="3600"/>
              <a:t>search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8" y="2024063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int position =0; Trie_node * location;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solidFill>
                  <a:schemeClr val="tx2"/>
                </a:solidFill>
              </a:rPr>
              <a:t>Step1,</a:t>
            </a:r>
            <a:r>
              <a:rPr lang="en-US" altLang="zh-CN" sz="2400"/>
              <a:t> location</a:t>
            </a:r>
            <a:r>
              <a:rPr lang="zh-CN" altLang="en-US" sz="2400"/>
              <a:t>指向根节点。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solidFill>
                  <a:schemeClr val="tx2"/>
                </a:solidFill>
              </a:rPr>
              <a:t>Step2, </a:t>
            </a:r>
            <a:r>
              <a:rPr lang="zh-CN" altLang="en-US" sz="2400"/>
              <a:t>当</a:t>
            </a:r>
            <a:r>
              <a:rPr lang="en-US" altLang="zh-CN" sz="2400"/>
              <a:t>location</a:t>
            </a:r>
            <a:r>
              <a:rPr lang="zh-CN" altLang="en-US" sz="2400"/>
              <a:t>不为空时， 并且</a:t>
            </a:r>
            <a:r>
              <a:rPr lang="en-US" altLang="zh-CN" sz="2400"/>
              <a:t>position</a:t>
            </a:r>
            <a:r>
              <a:rPr lang="zh-CN" altLang="en-US" sz="2400"/>
              <a:t>小于</a:t>
            </a:r>
            <a:r>
              <a:rPr lang="en-US" altLang="zh-CN" sz="2400"/>
              <a:t>Key</a:t>
            </a:r>
            <a:r>
              <a:rPr lang="zh-CN" altLang="en-US" sz="2400"/>
              <a:t>的长度时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读取关键字</a:t>
            </a:r>
            <a:r>
              <a:rPr lang="en-US" altLang="zh-CN" sz="2000"/>
              <a:t>target</a:t>
            </a:r>
            <a:r>
              <a:rPr lang="zh-CN" altLang="en-US" sz="2000"/>
              <a:t>中第</a:t>
            </a:r>
            <a:r>
              <a:rPr lang="en-US" altLang="zh-CN" sz="2000"/>
              <a:t>position</a:t>
            </a:r>
            <a:r>
              <a:rPr lang="zh-CN" altLang="en-US" sz="2000"/>
              <a:t>个字符</a:t>
            </a:r>
            <a:r>
              <a:rPr lang="en-US" altLang="zh-CN" sz="2000"/>
              <a:t>ch</a:t>
            </a:r>
            <a:r>
              <a:rPr lang="zh-CN" altLang="en-US" sz="2000"/>
              <a:t>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获取</a:t>
            </a:r>
            <a:r>
              <a:rPr lang="en-US" altLang="zh-CN" sz="2000"/>
              <a:t>ch</a:t>
            </a:r>
            <a:r>
              <a:rPr lang="zh-CN" altLang="en-US" sz="2000"/>
              <a:t>的字母位置</a:t>
            </a:r>
            <a:r>
              <a:rPr lang="en-US" altLang="zh-CN" sz="2000"/>
              <a:t>i</a:t>
            </a:r>
            <a:r>
              <a:rPr lang="zh-CN" altLang="en-US" sz="2000"/>
              <a:t>。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Location</a:t>
            </a:r>
            <a:r>
              <a:rPr lang="zh-CN" altLang="en-US" sz="2000"/>
              <a:t>指向第</a:t>
            </a:r>
            <a:r>
              <a:rPr lang="en-US" altLang="zh-CN" sz="2000"/>
              <a:t>i</a:t>
            </a:r>
            <a:r>
              <a:rPr lang="zh-CN" altLang="en-US" sz="2000"/>
              <a:t>个孩子节点。 </a:t>
            </a:r>
            <a:r>
              <a:rPr lang="en-US" altLang="zh-CN" sz="2000"/>
              <a:t>Position++</a:t>
            </a:r>
            <a:r>
              <a:rPr lang="zh-CN" altLang="en-US" sz="2000"/>
              <a:t>；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重复第二步。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solidFill>
                  <a:schemeClr val="tx2"/>
                </a:solidFill>
              </a:rPr>
              <a:t>Step3</a:t>
            </a:r>
            <a:r>
              <a:rPr lang="zh-CN" altLang="en-US" sz="2400">
                <a:solidFill>
                  <a:schemeClr val="tx2"/>
                </a:solidFill>
              </a:rPr>
              <a:t>，</a:t>
            </a:r>
            <a:r>
              <a:rPr lang="zh-CN" altLang="en-US" sz="2400"/>
              <a:t> </a:t>
            </a:r>
            <a:r>
              <a:rPr lang="en-US" altLang="zh-CN" sz="2400"/>
              <a:t>Location</a:t>
            </a:r>
            <a:r>
              <a:rPr lang="zh-CN" altLang="en-US" sz="2400"/>
              <a:t>为</a:t>
            </a:r>
            <a:r>
              <a:rPr lang="en-US" altLang="zh-CN" sz="2400"/>
              <a:t>NULL</a:t>
            </a:r>
            <a:r>
              <a:rPr lang="zh-CN" altLang="en-US" sz="2400"/>
              <a:t>，查找失败。否则 </a:t>
            </a:r>
            <a:r>
              <a:rPr lang="en-US" altLang="zh-CN" sz="2400"/>
              <a:t>Location</a:t>
            </a:r>
            <a:r>
              <a:rPr lang="zh-CN" altLang="en-US" sz="2400"/>
              <a:t>的</a:t>
            </a:r>
            <a:r>
              <a:rPr lang="en-US" altLang="zh-CN" sz="2400"/>
              <a:t>data</a:t>
            </a:r>
            <a:r>
              <a:rPr lang="zh-CN" altLang="en-US" sz="2400"/>
              <a:t>指针指向</a:t>
            </a:r>
            <a:r>
              <a:rPr lang="en-US" altLang="zh-CN" sz="2400"/>
              <a:t>record</a:t>
            </a:r>
            <a:r>
              <a:rPr lang="zh-CN" altLang="en-US" sz="2400"/>
              <a:t>就为要查找的内容。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74881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E029568-7F23-1E42-A190-2AE8EE6B4E05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46083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4608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28A46AE3-16FD-4992-BF07-52657EA0CCEF}" type="slidenum">
              <a:rPr lang="en-US" altLang="zh-CN" smtClean="0"/>
              <a:pPr>
                <a:defRPr/>
              </a:pPr>
              <a:t>61</a:t>
            </a:fld>
            <a:endParaRPr lang="en-US" altLang="zh-CN" smtClean="0"/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>
          <a:xfrm>
            <a:off x="2674939" y="214313"/>
            <a:ext cx="7793037" cy="5508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600"/>
              <a:t>Trie-search</a:t>
            </a: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1339" y="657226"/>
            <a:ext cx="8523287" cy="5724525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120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Error_code Trie :: trie_search(const Key &amp;target, Record &amp;x) const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/* Post: If the search is successful, a code of success is returned, and the output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parameter x is set as a copy of the Trie 's record that holdstarget . Otherwise,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a code of not_present is returned.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Uses: Methods of classKey . */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int position = 0;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char next_char;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Trie_node *location = root;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while (location != NULL &amp;&amp;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	(next_char = target.key_letter(position)) != '\0') 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// Terminate search for a NULL location or a blank in the target.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	location = location-&gt;branch[alphabetic_order(next_char)];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// Move down the appropriate branch of the trie.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	position++;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// Move to the next character of the target.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} 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if (location != NULL &amp;&amp; location-&gt;data != NULL) 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	x = *(location-&gt;data);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	return success;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} 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else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		return not_present;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99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58D3BBE9-9B45-8F44-BEDC-0CB5E6545346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4813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4813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F636FC8D-C590-40CF-960A-F6CE9A8A4E45}" type="slidenum">
              <a:rPr lang="en-US" altLang="zh-CN" smtClean="0"/>
              <a:pPr>
                <a:defRPr/>
              </a:pPr>
              <a:t>62</a:t>
            </a:fld>
            <a:endParaRPr lang="en-US" altLang="zh-CN" smtClean="0"/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>
          <a:xfrm>
            <a:off x="1739900" y="188914"/>
            <a:ext cx="8459788" cy="5857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2000"/>
              <a:t>Trie-insert:</a:t>
            </a:r>
            <a:r>
              <a:rPr lang="zh-CN" altLang="en-US" sz="2000"/>
              <a:t>思考：在图</a:t>
            </a:r>
            <a:r>
              <a:rPr lang="en-US" altLang="zh-CN" sz="2000"/>
              <a:t>11.7</a:t>
            </a:r>
            <a:r>
              <a:rPr lang="zh-CN" altLang="en-US" sz="2000"/>
              <a:t>中插入单词</a:t>
            </a:r>
            <a:r>
              <a:rPr lang="en-US" altLang="zh-CN" sz="2000"/>
              <a:t>aabc</a:t>
            </a:r>
            <a:r>
              <a:rPr lang="zh-CN" altLang="en-US" sz="2000"/>
              <a:t>的过程。</a:t>
            </a:r>
            <a:br>
              <a:rPr lang="zh-CN" altLang="en-US" sz="2000"/>
            </a:br>
            <a:r>
              <a:rPr lang="zh-CN" altLang="en-US" sz="2000"/>
              <a:t>从</a:t>
            </a:r>
            <a:r>
              <a:rPr lang="en-US" altLang="zh-CN" sz="2000"/>
              <a:t>root</a:t>
            </a:r>
            <a:r>
              <a:rPr lang="zh-CN" altLang="en-US" sz="2000"/>
              <a:t>向叶子节点搜索，找到单词存放的节点位置，并将单词放入该位置。</a:t>
            </a:r>
          </a:p>
        </p:txBody>
      </p:sp>
      <p:pic>
        <p:nvPicPr>
          <p:cNvPr id="4813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944563"/>
            <a:ext cx="6048375" cy="56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33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E3B5FF89-45A1-8040-9710-B08945377B34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5017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5018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F827EA3D-1379-4AF6-9589-DD813A7FA28C}" type="slidenum">
              <a:rPr lang="en-US" altLang="zh-CN" smtClean="0"/>
              <a:pPr>
                <a:defRPr/>
              </a:pPr>
              <a:t>63</a:t>
            </a:fld>
            <a:endParaRPr lang="en-US" altLang="zh-CN" smtClean="0"/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/>
              <a:t>Trie-insert “aabc”</a:t>
            </a:r>
            <a:r>
              <a:rPr lang="zh-CN" altLang="en-US" sz="4000"/>
              <a:t>的插入分析</a:t>
            </a: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0" y="2060575"/>
            <a:ext cx="7772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/>
              <a:t>“aabc”</a:t>
            </a:r>
            <a:r>
              <a:rPr lang="zh-CN" altLang="en-US" sz="2000"/>
              <a:t>，的第一个字母为</a:t>
            </a:r>
            <a:r>
              <a:rPr lang="en-US" altLang="zh-CN" sz="2000"/>
              <a:t>a</a:t>
            </a:r>
            <a:r>
              <a:rPr lang="zh-CN" altLang="en-US" sz="2000"/>
              <a:t>，找到根节点</a:t>
            </a:r>
            <a:r>
              <a:rPr lang="en-US" altLang="zh-CN" sz="2000"/>
              <a:t>c</a:t>
            </a:r>
            <a:r>
              <a:rPr lang="zh-CN" altLang="en-US" sz="2000"/>
              <a:t>的第一个孩子</a:t>
            </a:r>
            <a:r>
              <a:rPr lang="en-US" altLang="zh-CN" sz="2000"/>
              <a:t>c1</a:t>
            </a:r>
            <a:r>
              <a:rPr lang="zh-CN" altLang="en-US" sz="2000"/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/>
              <a:t>“</a:t>
            </a:r>
            <a:r>
              <a:rPr lang="en-US" altLang="zh-CN" sz="2000"/>
              <a:t>aabc”</a:t>
            </a:r>
            <a:r>
              <a:rPr lang="zh-CN" altLang="en-US" sz="2000"/>
              <a:t>，的第二个字母为</a:t>
            </a:r>
            <a:r>
              <a:rPr lang="en-US" altLang="zh-CN" sz="2000"/>
              <a:t>a</a:t>
            </a:r>
            <a:r>
              <a:rPr lang="zh-CN" altLang="en-US" sz="2000"/>
              <a:t>，找到</a:t>
            </a:r>
            <a:r>
              <a:rPr lang="en-US" altLang="zh-CN" sz="2000"/>
              <a:t>c1</a:t>
            </a:r>
            <a:r>
              <a:rPr lang="zh-CN" altLang="en-US" sz="2000"/>
              <a:t>节点的第一个孩子</a:t>
            </a:r>
            <a:r>
              <a:rPr lang="en-US" altLang="zh-CN" sz="2000"/>
              <a:t>c2</a:t>
            </a:r>
            <a:r>
              <a:rPr lang="zh-CN" altLang="en-US" sz="2000"/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/>
              <a:t>“</a:t>
            </a:r>
            <a:r>
              <a:rPr lang="en-US" altLang="zh-CN" sz="2000"/>
              <a:t>aabc”</a:t>
            </a:r>
            <a:r>
              <a:rPr lang="zh-CN" altLang="en-US" sz="2000"/>
              <a:t>，的第三个字母为</a:t>
            </a:r>
            <a:r>
              <a:rPr lang="en-US" altLang="zh-CN" sz="2000"/>
              <a:t>b</a:t>
            </a:r>
            <a:r>
              <a:rPr lang="zh-CN" altLang="en-US" sz="2000"/>
              <a:t>，找到</a:t>
            </a:r>
            <a:r>
              <a:rPr lang="en-US" altLang="zh-CN" sz="2000"/>
              <a:t>c2</a:t>
            </a:r>
            <a:r>
              <a:rPr lang="zh-CN" altLang="en-US" sz="2000"/>
              <a:t>节点的第二个孩子</a:t>
            </a:r>
            <a:r>
              <a:rPr lang="en-US" altLang="zh-CN" sz="2000"/>
              <a:t>c3</a:t>
            </a:r>
            <a:r>
              <a:rPr lang="zh-CN" altLang="en-US" sz="2000"/>
              <a:t>。此时</a:t>
            </a:r>
            <a:r>
              <a:rPr lang="en-US" altLang="zh-CN" sz="2000"/>
              <a:t>C3</a:t>
            </a:r>
            <a:r>
              <a:rPr lang="zh-CN" altLang="en-US" sz="2000"/>
              <a:t>为</a:t>
            </a:r>
            <a:r>
              <a:rPr lang="en-US" altLang="zh-CN" sz="2000"/>
              <a:t>NULL</a:t>
            </a:r>
            <a:r>
              <a:rPr lang="zh-CN" altLang="en-US" sz="2000"/>
              <a:t>，需要生成一个新的节点</a:t>
            </a:r>
            <a:r>
              <a:rPr lang="en-US" altLang="zh-CN" sz="2000"/>
              <a:t>C3</a:t>
            </a:r>
            <a:r>
              <a:rPr lang="zh-CN" altLang="en-US" sz="2000"/>
              <a:t>，同时设置</a:t>
            </a:r>
            <a:r>
              <a:rPr lang="en-US" altLang="zh-CN" sz="2000"/>
              <a:t>C3</a:t>
            </a:r>
            <a:r>
              <a:rPr lang="zh-CN" altLang="en-US" sz="2000"/>
              <a:t>为</a:t>
            </a:r>
            <a:r>
              <a:rPr lang="en-US" altLang="zh-CN" sz="2000"/>
              <a:t>C2</a:t>
            </a:r>
            <a:r>
              <a:rPr lang="zh-CN" altLang="en-US" sz="2000"/>
              <a:t>的第</a:t>
            </a:r>
            <a:r>
              <a:rPr lang="en-US" altLang="zh-CN" sz="2000"/>
              <a:t>2</a:t>
            </a:r>
            <a:r>
              <a:rPr lang="zh-CN" altLang="en-US" sz="2000"/>
              <a:t>个孩子。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/>
              <a:t>“</a:t>
            </a:r>
            <a:r>
              <a:rPr lang="en-US" altLang="zh-CN" sz="2000"/>
              <a:t>aabc”</a:t>
            </a:r>
            <a:r>
              <a:rPr lang="zh-CN" altLang="en-US" sz="2000"/>
              <a:t>，的第四个字母为</a:t>
            </a:r>
            <a:r>
              <a:rPr lang="en-US" altLang="zh-CN" sz="2000"/>
              <a:t>c</a:t>
            </a:r>
            <a:r>
              <a:rPr lang="zh-CN" altLang="en-US" sz="2000"/>
              <a:t>，找到</a:t>
            </a:r>
            <a:r>
              <a:rPr lang="en-US" altLang="zh-CN" sz="2000"/>
              <a:t>c3</a:t>
            </a:r>
            <a:r>
              <a:rPr lang="zh-CN" altLang="en-US" sz="2000"/>
              <a:t>节点的第三个孩子</a:t>
            </a:r>
            <a:r>
              <a:rPr lang="en-US" altLang="zh-CN" sz="2000"/>
              <a:t>c4</a:t>
            </a:r>
            <a:r>
              <a:rPr lang="zh-CN" altLang="en-US" sz="2000"/>
              <a:t>。此时</a:t>
            </a:r>
            <a:r>
              <a:rPr lang="en-US" altLang="zh-CN" sz="2000"/>
              <a:t>C4</a:t>
            </a:r>
            <a:r>
              <a:rPr lang="zh-CN" altLang="en-US" sz="2000"/>
              <a:t>为</a:t>
            </a:r>
            <a:r>
              <a:rPr lang="en-US" altLang="zh-CN" sz="2000"/>
              <a:t>NULL</a:t>
            </a:r>
            <a:r>
              <a:rPr lang="zh-CN" altLang="en-US" sz="2000"/>
              <a:t>，需要生成一个新的节点</a:t>
            </a:r>
            <a:r>
              <a:rPr lang="en-US" altLang="zh-CN" sz="2000"/>
              <a:t>C4</a:t>
            </a:r>
            <a:r>
              <a:rPr lang="zh-CN" altLang="en-US" sz="2000"/>
              <a:t>，同时设置</a:t>
            </a:r>
            <a:r>
              <a:rPr lang="en-US" altLang="zh-CN" sz="2000"/>
              <a:t>C4</a:t>
            </a:r>
            <a:r>
              <a:rPr lang="zh-CN" altLang="en-US" sz="2000"/>
              <a:t>为</a:t>
            </a:r>
            <a:r>
              <a:rPr lang="en-US" altLang="zh-CN" sz="2000"/>
              <a:t>C3</a:t>
            </a:r>
            <a:r>
              <a:rPr lang="zh-CN" altLang="en-US" sz="2000"/>
              <a:t>的第</a:t>
            </a:r>
            <a:r>
              <a:rPr lang="en-US" altLang="zh-CN" sz="2000"/>
              <a:t>3</a:t>
            </a:r>
            <a:r>
              <a:rPr lang="zh-CN" altLang="en-US" sz="2000"/>
              <a:t>个孩子。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000"/>
          </a:p>
          <a:p>
            <a:pPr eaLnBrk="1" hangingPunct="1">
              <a:lnSpc>
                <a:spcPct val="80000"/>
              </a:lnSpc>
            </a:pPr>
            <a:r>
              <a:rPr lang="zh-CN" altLang="en-US" sz="2000"/>
              <a:t>“</a:t>
            </a:r>
            <a:r>
              <a:rPr lang="en-US" altLang="zh-CN" sz="2000"/>
              <a:t>aabc”</a:t>
            </a:r>
            <a:r>
              <a:rPr lang="zh-CN" altLang="en-US" sz="2000"/>
              <a:t>读取结束，此时</a:t>
            </a:r>
            <a:r>
              <a:rPr lang="en-US" altLang="zh-CN" sz="2000"/>
              <a:t>C4</a:t>
            </a:r>
            <a:r>
              <a:rPr lang="zh-CN" altLang="en-US" sz="2000"/>
              <a:t>的</a:t>
            </a:r>
            <a:r>
              <a:rPr lang="en-US" altLang="zh-CN" sz="2000"/>
              <a:t>data</a:t>
            </a:r>
            <a:r>
              <a:rPr lang="zh-CN" altLang="en-US" sz="2000"/>
              <a:t>指针指向单词</a:t>
            </a:r>
            <a:r>
              <a:rPr lang="en-US" altLang="zh-CN" sz="2000"/>
              <a:t>aabc</a:t>
            </a:r>
            <a:r>
              <a:rPr lang="zh-CN" altLang="en-US" sz="2000"/>
              <a:t>即可。</a:t>
            </a:r>
          </a:p>
        </p:txBody>
      </p:sp>
    </p:spTree>
    <p:extLst>
      <p:ext uri="{BB962C8B-B14F-4D97-AF65-F5344CB8AC3E}">
        <p14:creationId xmlns:p14="http://schemas.microsoft.com/office/powerpoint/2010/main" val="204374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6334247-B355-104D-8A89-6B30E4FD8532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5222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5222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FC4E1273-38D7-4D3A-86D0-4CED45E88A64}" type="slidenum">
              <a:rPr lang="en-US" altLang="zh-CN" smtClean="0"/>
              <a:pPr>
                <a:defRPr/>
              </a:pPr>
              <a:t>64</a:t>
            </a:fld>
            <a:endParaRPr lang="en-US" altLang="zh-CN" smtClean="0"/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/>
              <a:t>Trie-insert</a:t>
            </a:r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8" y="2024063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/>
              <a:t>int position =0; Trie_node * location;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>
                <a:solidFill>
                  <a:schemeClr val="tx2"/>
                </a:solidFill>
              </a:rPr>
              <a:t>Step1,</a:t>
            </a:r>
            <a:r>
              <a:rPr lang="en-US" altLang="zh-CN" sz="2000"/>
              <a:t> location</a:t>
            </a:r>
            <a:r>
              <a:rPr lang="zh-CN" altLang="en-US" sz="2000"/>
              <a:t>指向根节点，如果根节点不存在，则生成新的根节点。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>
                <a:solidFill>
                  <a:schemeClr val="tx2"/>
                </a:solidFill>
              </a:rPr>
              <a:t>Step2,</a:t>
            </a:r>
            <a:r>
              <a:rPr lang="zh-CN" altLang="en-US" sz="2000"/>
              <a:t>当</a:t>
            </a:r>
            <a:r>
              <a:rPr lang="en-US" altLang="zh-CN" sz="2000"/>
              <a:t>location</a:t>
            </a:r>
            <a:r>
              <a:rPr lang="zh-CN" altLang="en-US" sz="2000"/>
              <a:t>不为空时， 并且</a:t>
            </a:r>
            <a:r>
              <a:rPr lang="en-US" altLang="zh-CN" sz="2000"/>
              <a:t>position</a:t>
            </a:r>
            <a:r>
              <a:rPr lang="zh-CN" altLang="en-US" sz="2000"/>
              <a:t>小于</a:t>
            </a:r>
            <a:r>
              <a:rPr lang="en-US" altLang="zh-CN" sz="2000"/>
              <a:t>Key</a:t>
            </a:r>
            <a:r>
              <a:rPr lang="zh-CN" altLang="en-US" sz="2000"/>
              <a:t>的长度时：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/>
              <a:t>读取插入的</a:t>
            </a:r>
            <a:r>
              <a:rPr lang="en-US" altLang="zh-CN" sz="1800"/>
              <a:t>Record</a:t>
            </a:r>
            <a:r>
              <a:rPr lang="zh-CN" altLang="en-US" sz="1800"/>
              <a:t>中第</a:t>
            </a:r>
            <a:r>
              <a:rPr lang="en-US" altLang="zh-CN" sz="1800"/>
              <a:t>position</a:t>
            </a:r>
            <a:r>
              <a:rPr lang="zh-CN" altLang="en-US" sz="1800"/>
              <a:t>个关键字</a:t>
            </a:r>
            <a:r>
              <a:rPr lang="en-US" altLang="zh-CN" sz="1800"/>
              <a:t>ch</a:t>
            </a:r>
            <a:r>
              <a:rPr lang="zh-CN" altLang="en-US" sz="1800"/>
              <a:t>，判断</a:t>
            </a:r>
            <a:r>
              <a:rPr lang="en-US" altLang="zh-CN" sz="1800"/>
              <a:t>ch</a:t>
            </a:r>
            <a:r>
              <a:rPr lang="zh-CN" altLang="en-US" sz="1800"/>
              <a:t>的位置</a:t>
            </a:r>
            <a:r>
              <a:rPr lang="en-US" altLang="zh-CN" sz="1800"/>
              <a:t>i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/>
              <a:t>如果</a:t>
            </a:r>
            <a:r>
              <a:rPr lang="en-US" altLang="zh-CN" sz="1800"/>
              <a:t>Location</a:t>
            </a:r>
            <a:r>
              <a:rPr lang="zh-CN" altLang="en-US" sz="1800"/>
              <a:t>的第</a:t>
            </a:r>
            <a:r>
              <a:rPr lang="en-US" altLang="zh-CN" sz="1800"/>
              <a:t>i</a:t>
            </a:r>
            <a:r>
              <a:rPr lang="zh-CN" altLang="en-US" sz="1800"/>
              <a:t>个孩子节点为</a:t>
            </a:r>
            <a:r>
              <a:rPr lang="en-US" altLang="zh-CN" sz="1800"/>
              <a:t>NULL</a:t>
            </a:r>
            <a:r>
              <a:rPr lang="zh-CN" altLang="en-US" sz="1800"/>
              <a:t>，创建新的</a:t>
            </a:r>
            <a:r>
              <a:rPr lang="en-US" altLang="zh-CN" sz="1800"/>
              <a:t>Tire node</a:t>
            </a:r>
            <a:r>
              <a:rPr lang="zh-CN" altLang="en-US" sz="1800"/>
              <a:t>节点，该节点为</a:t>
            </a:r>
            <a:r>
              <a:rPr lang="en-US" altLang="zh-CN" sz="1800"/>
              <a:t>Location</a:t>
            </a:r>
            <a:r>
              <a:rPr lang="zh-CN" altLang="en-US" sz="1800"/>
              <a:t>的第</a:t>
            </a:r>
            <a:r>
              <a:rPr lang="en-US" altLang="zh-CN" sz="1800"/>
              <a:t>i</a:t>
            </a:r>
            <a:r>
              <a:rPr lang="zh-CN" altLang="en-US" sz="1800"/>
              <a:t>个孩子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/>
              <a:t>Location</a:t>
            </a:r>
            <a:r>
              <a:rPr lang="zh-CN" altLang="en-US" sz="1800"/>
              <a:t>指向第</a:t>
            </a:r>
            <a:r>
              <a:rPr lang="en-US" altLang="zh-CN" sz="1800"/>
              <a:t>i</a:t>
            </a:r>
            <a:r>
              <a:rPr lang="zh-CN" altLang="en-US" sz="1800"/>
              <a:t>个孩子节点。 </a:t>
            </a:r>
            <a:r>
              <a:rPr lang="en-US" altLang="zh-CN" sz="1800"/>
              <a:t>Position++</a:t>
            </a:r>
            <a:r>
              <a:rPr lang="zh-CN" altLang="en-US" sz="1800"/>
              <a:t>；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/>
              <a:t>重复第二步，直到条件为假。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>
                <a:solidFill>
                  <a:schemeClr val="tx2"/>
                </a:solidFill>
              </a:rPr>
              <a:t>Step3</a:t>
            </a:r>
            <a:r>
              <a:rPr lang="zh-CN" altLang="en-US" sz="2000">
                <a:solidFill>
                  <a:schemeClr val="tx2"/>
                </a:solidFill>
              </a:rPr>
              <a:t>，</a:t>
            </a:r>
            <a:r>
              <a:rPr lang="zh-CN" altLang="en-US" sz="2000"/>
              <a:t> </a:t>
            </a:r>
            <a:r>
              <a:rPr lang="en-US" altLang="zh-CN" sz="2000"/>
              <a:t>Location</a:t>
            </a:r>
            <a:r>
              <a:rPr lang="zh-CN" altLang="en-US" sz="2000"/>
              <a:t>的</a:t>
            </a:r>
            <a:r>
              <a:rPr lang="en-US" altLang="zh-CN" sz="2000"/>
              <a:t>data</a:t>
            </a:r>
            <a:r>
              <a:rPr lang="zh-CN" altLang="en-US" sz="2000"/>
              <a:t>部分为空， </a:t>
            </a:r>
            <a:r>
              <a:rPr lang="en-US" altLang="zh-CN" sz="2000"/>
              <a:t>Location</a:t>
            </a:r>
            <a:r>
              <a:rPr lang="zh-CN" altLang="en-US" sz="2000"/>
              <a:t>的</a:t>
            </a:r>
            <a:r>
              <a:rPr lang="en-US" altLang="zh-CN" sz="2000"/>
              <a:t>data</a:t>
            </a:r>
            <a:r>
              <a:rPr lang="zh-CN" altLang="en-US" sz="2000"/>
              <a:t>指针指向</a:t>
            </a:r>
            <a:r>
              <a:rPr lang="en-US" altLang="zh-CN" sz="2000"/>
              <a:t>record</a:t>
            </a:r>
            <a:r>
              <a:rPr lang="zh-CN" altLang="en-US" sz="2000"/>
              <a:t>即可。否则，关键字重复。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45579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3F27675-EFDF-0B4F-9C7C-488C09B2B6A9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5427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5427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D331AC89-B3EA-47FA-A325-8E8789D57D87}" type="slidenum">
              <a:rPr lang="en-US" altLang="zh-CN" smtClean="0"/>
              <a:pPr>
                <a:defRPr/>
              </a:pPr>
              <a:t>65</a:t>
            </a:fld>
            <a:endParaRPr lang="en-US" altLang="zh-CN" smtClean="0"/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>
          <a:xfrm>
            <a:off x="1739900" y="188914"/>
            <a:ext cx="7793038" cy="5857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/>
              <a:t>Trie-insert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2775" y="728664"/>
            <a:ext cx="8523288" cy="5545137"/>
          </a:xfrm>
          <a:solidFill>
            <a:schemeClr val="bg1"/>
          </a:solidFill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altLang="zh-CN" sz="1200" dirty="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 err="1"/>
              <a:t>Error_code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Trie</a:t>
            </a:r>
            <a:r>
              <a:rPr lang="en-US" altLang="zh-CN" sz="1600" dirty="0"/>
              <a:t>::insert(</a:t>
            </a:r>
            <a:r>
              <a:rPr lang="en-US" altLang="zh-CN" sz="1600" dirty="0" err="1"/>
              <a:t>const</a:t>
            </a:r>
            <a:r>
              <a:rPr lang="en-US" altLang="zh-CN" sz="1600" dirty="0"/>
              <a:t> Record &amp;</a:t>
            </a:r>
            <a:r>
              <a:rPr lang="en-US" altLang="zh-CN" sz="1600" dirty="0" err="1"/>
              <a:t>new_entry</a:t>
            </a:r>
            <a:r>
              <a:rPr lang="en-US" altLang="zh-CN" sz="1600" dirty="0"/>
              <a:t>)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/* Post: If the Key of </a:t>
            </a:r>
            <a:r>
              <a:rPr lang="en-US" altLang="zh-CN" sz="1600" dirty="0" err="1"/>
              <a:t>new_entry</a:t>
            </a:r>
            <a:r>
              <a:rPr lang="en-US" altLang="zh-CN" sz="1600" dirty="0"/>
              <a:t> is already in the </a:t>
            </a:r>
            <a:r>
              <a:rPr lang="en-US" altLang="zh-CN" sz="1600" dirty="0" err="1"/>
              <a:t>Trie</a:t>
            </a:r>
            <a:r>
              <a:rPr lang="en-US" altLang="zh-CN" sz="1600" dirty="0"/>
              <a:t> , a code of </a:t>
            </a:r>
            <a:r>
              <a:rPr lang="en-US" altLang="zh-CN" sz="1600" dirty="0" err="1"/>
              <a:t>duplicate_error</a:t>
            </a:r>
            <a:endParaRPr lang="en-US" altLang="zh-CN" sz="1600" dirty="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is returned. Otherwise, a code of success is returned and the Record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new entry is inserted into the </a:t>
            </a:r>
            <a:r>
              <a:rPr lang="en-US" altLang="zh-CN" sz="1600" dirty="0" err="1"/>
              <a:t>Trie</a:t>
            </a:r>
            <a:r>
              <a:rPr lang="en-US" altLang="zh-CN" sz="1600" dirty="0"/>
              <a:t> .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Uses: Methods of classes Record and </a:t>
            </a:r>
            <a:r>
              <a:rPr lang="en-US" altLang="zh-CN" sz="1600" dirty="0" err="1"/>
              <a:t>Trie_node</a:t>
            </a:r>
            <a:r>
              <a:rPr lang="en-US" altLang="zh-CN" sz="1600" dirty="0"/>
              <a:t> . */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</a:t>
            </a:r>
            <a:r>
              <a:rPr lang="en-US" altLang="zh-CN" sz="1600" dirty="0" err="1"/>
              <a:t>Error_code</a:t>
            </a:r>
            <a:r>
              <a:rPr lang="en-US" altLang="zh-CN" sz="1600" dirty="0"/>
              <a:t> result = success;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if (root == NULL) root = new </a:t>
            </a:r>
            <a:r>
              <a:rPr lang="en-US" altLang="zh-CN" sz="1600" dirty="0" err="1"/>
              <a:t>Trie_node</a:t>
            </a:r>
            <a:r>
              <a:rPr lang="en-US" altLang="zh-CN" sz="1600" dirty="0"/>
              <a:t>; // Create a new </a:t>
            </a:r>
            <a:r>
              <a:rPr lang="en-US" altLang="zh-CN" sz="1600" dirty="0" err="1"/>
              <a:t>emptyTrie</a:t>
            </a:r>
            <a:r>
              <a:rPr lang="en-US" altLang="zh-CN" sz="1600" dirty="0"/>
              <a:t> .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position = 0; // indexes letters of new entry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char </a:t>
            </a:r>
            <a:r>
              <a:rPr lang="en-US" altLang="zh-CN" sz="1600" dirty="0" err="1"/>
              <a:t>next_char</a:t>
            </a:r>
            <a:r>
              <a:rPr lang="en-US" altLang="zh-CN" sz="1600" dirty="0"/>
              <a:t>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</a:t>
            </a:r>
            <a:r>
              <a:rPr lang="en-US" altLang="zh-CN" sz="1600" dirty="0" err="1"/>
              <a:t>Trie_node</a:t>
            </a:r>
            <a:r>
              <a:rPr lang="en-US" altLang="zh-CN" sz="1600" dirty="0"/>
              <a:t> *location = root; // moves through the </a:t>
            </a:r>
            <a:r>
              <a:rPr lang="en-US" altLang="zh-CN" sz="1600" dirty="0" err="1"/>
              <a:t>Trie</a:t>
            </a:r>
            <a:endParaRPr lang="en-US" altLang="zh-CN" sz="1600" dirty="0"/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while (location != NULL &amp;&amp;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	  (</a:t>
            </a:r>
            <a:r>
              <a:rPr lang="en-US" altLang="zh-CN" sz="1600" dirty="0" err="1"/>
              <a:t>next_char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new_entry.key_letter</a:t>
            </a:r>
            <a:r>
              <a:rPr lang="en-US" altLang="zh-CN" sz="1600" dirty="0"/>
              <a:t>(position)) != '\0') {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	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next_position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alphabetic_order</a:t>
            </a:r>
            <a:r>
              <a:rPr lang="en-US" altLang="zh-CN" sz="1600" dirty="0"/>
              <a:t>(</a:t>
            </a:r>
            <a:r>
              <a:rPr lang="en-US" altLang="zh-CN" sz="1600" dirty="0" err="1"/>
              <a:t>next_char</a:t>
            </a:r>
            <a:r>
              <a:rPr lang="en-US" altLang="zh-CN" sz="1600" dirty="0"/>
              <a:t>);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FF0000"/>
                </a:solidFill>
              </a:rPr>
              <a:t>if (location-&gt;branch[</a:t>
            </a:r>
            <a:r>
              <a:rPr lang="en-US" altLang="zh-CN" sz="1600" dirty="0" err="1">
                <a:solidFill>
                  <a:srgbClr val="FF0000"/>
                </a:solidFill>
              </a:rPr>
              <a:t>next_position</a:t>
            </a:r>
            <a:r>
              <a:rPr lang="en-US" altLang="zh-CN" sz="1600" dirty="0">
                <a:solidFill>
                  <a:srgbClr val="FF0000"/>
                </a:solidFill>
              </a:rPr>
              <a:t>] == NULL)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</a:rPr>
              <a:t>			location-&gt;branch[</a:t>
            </a:r>
            <a:r>
              <a:rPr lang="en-US" altLang="zh-CN" sz="1600" dirty="0" err="1">
                <a:solidFill>
                  <a:srgbClr val="FF0000"/>
                </a:solidFill>
              </a:rPr>
              <a:t>next_position</a:t>
            </a:r>
            <a:r>
              <a:rPr lang="en-US" altLang="zh-CN" sz="1600" dirty="0">
                <a:solidFill>
                  <a:srgbClr val="FF0000"/>
                </a:solidFill>
              </a:rPr>
              <a:t>] = new </a:t>
            </a:r>
            <a:r>
              <a:rPr lang="en-US" altLang="zh-CN" sz="1600" dirty="0" err="1">
                <a:solidFill>
                  <a:srgbClr val="FF0000"/>
                </a:solidFill>
              </a:rPr>
              <a:t>Trie_node</a:t>
            </a:r>
            <a:r>
              <a:rPr lang="en-US" altLang="zh-CN" sz="1600" dirty="0">
                <a:solidFill>
                  <a:srgbClr val="FF0000"/>
                </a:solidFill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	location = location-&gt;branch[</a:t>
            </a:r>
            <a:r>
              <a:rPr lang="en-US" altLang="zh-CN" sz="1600" dirty="0" err="1"/>
              <a:t>next_position</a:t>
            </a:r>
            <a:r>
              <a:rPr lang="en-US" altLang="zh-CN" sz="1600" dirty="0"/>
              <a:t>];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	position++;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} 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// At this point, we have tested for all nonblank characters of new entry .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if (location-&gt;data != NULL) result = </a:t>
            </a:r>
            <a:r>
              <a:rPr lang="en-US" altLang="zh-CN" sz="1600" dirty="0" err="1"/>
              <a:t>duplicate_error</a:t>
            </a:r>
            <a:r>
              <a:rPr lang="en-US" altLang="zh-CN" sz="1600" dirty="0"/>
              <a:t>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else location-&gt;data = new Record(</a:t>
            </a:r>
            <a:r>
              <a:rPr lang="en-US" altLang="zh-CN" sz="1600" dirty="0" err="1"/>
              <a:t>new_entry</a:t>
            </a:r>
            <a:r>
              <a:rPr lang="en-US" altLang="zh-CN" sz="1600" dirty="0"/>
              <a:t>);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	return result;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altLang="zh-CN" sz="1600" dirty="0"/>
              <a:t>}</a:t>
            </a:r>
          </a:p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545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4"/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F80615A-BBAF-494D-895E-921950E5BAD2}" type="datetime1">
              <a:rPr lang="en-US" altLang="zh-CN" smtClean="0">
                <a:solidFill>
                  <a:schemeClr val="bg2"/>
                </a:solidFill>
              </a:rPr>
              <a:pPr>
                <a:defRPr/>
              </a:pPr>
              <a:t>12/2/2018</a:t>
            </a:fld>
            <a:endParaRPr lang="en-US" altLang="zh-CN" smtClean="0">
              <a:solidFill>
                <a:schemeClr val="bg2"/>
              </a:solidFill>
            </a:endParaRP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solidFill>
                  <a:schemeClr val="bg2"/>
                </a:solidFill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5124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B0939BE3-D42B-46C3-8BA8-87DE9BAAC7CB}" type="slidenum">
              <a:rPr lang="en-US" altLang="zh-CN" smtClean="0">
                <a:solidFill>
                  <a:schemeClr val="bg2"/>
                </a:solidFill>
              </a:rPr>
              <a:pPr>
                <a:defRPr/>
              </a:pPr>
              <a:t>66</a:t>
            </a:fld>
            <a:endParaRPr lang="en-US" altLang="zh-CN" smtClean="0">
              <a:solidFill>
                <a:schemeClr val="bg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00263" y="1304926"/>
            <a:ext cx="7772400" cy="1431925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latin typeface="宋体" panose="02010600030101010101" pitchFamily="2" charset="-122"/>
              </a:rPr>
              <a:t>B</a:t>
            </a:r>
            <a:r>
              <a:rPr lang="zh-CN" altLang="en-US" dirty="0" smtClean="0">
                <a:latin typeface="宋体" panose="02010600030101010101" pitchFamily="2" charset="-122"/>
              </a:rPr>
              <a:t>树</a:t>
            </a:r>
            <a:endParaRPr lang="en-US" altLang="zh-CN" dirty="0" smtClean="0">
              <a:latin typeface="宋体" panose="02010600030101010101" pitchFamily="2" charset="-122"/>
            </a:endParaRP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1450" y="3465513"/>
            <a:ext cx="6400800" cy="17526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buFont typeface="Wingdings" charset="2"/>
              <a:buNone/>
              <a:defRPr/>
            </a:pPr>
            <a:endParaRPr lang="en-US" altLang="zh-CN" dirty="0">
              <a:latin typeface="宋体" charset="0"/>
            </a:endParaRPr>
          </a:p>
          <a:p>
            <a:pPr eaLnBrk="1" hangingPunct="1">
              <a:buFont typeface="Wingdings" charset="2"/>
              <a:buNone/>
              <a:defRPr/>
            </a:pPr>
            <a:endParaRPr lang="en-US" altLang="zh-CN" dirty="0">
              <a:latin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859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94B2EEF-87BF-D34F-9ABA-67864EADD61C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EB176AE-FC14-465C-A6C1-8B4046E73FB1}" type="slidenum">
              <a:rPr lang="en-US" altLang="zh-CN" smtClean="0"/>
              <a:pPr>
                <a:defRPr/>
              </a:pPr>
              <a:t>67</a:t>
            </a:fld>
            <a:endParaRPr lang="en-US" altLang="zh-CN" smtClean="0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2459039" y="260350"/>
            <a:ext cx="7793037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0" dirty="0" err="1"/>
              <a:t>Multiway</a:t>
            </a:r>
            <a:r>
              <a:rPr lang="en-US" altLang="zh-CN" b="0" dirty="0"/>
              <a:t> Search Trees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8" y="2024063"/>
            <a:ext cx="8426450" cy="41148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en-US" altLang="zh-CN" dirty="0"/>
              <a:t>An m-way search tree is a tree in which, for some integer m called the order of the tree, each node has at most m children</a:t>
            </a:r>
            <a:r>
              <a:rPr lang="en-US" altLang="zh-CN" dirty="0" smtClean="0"/>
              <a:t>.</a:t>
            </a:r>
            <a:r>
              <a:rPr lang="zh-CN" altLang="en-US" dirty="0" smtClean="0"/>
              <a:t>（一个节点至多有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个孩子）</a:t>
            </a:r>
            <a:endParaRPr lang="en-US" altLang="zh-CN" dirty="0"/>
          </a:p>
          <a:p>
            <a:pPr eaLnBrk="1" hangingPunct="1">
              <a:buFont typeface="Wingdings" charset="2"/>
              <a:buChar char="n"/>
              <a:defRPr/>
            </a:pPr>
            <a:r>
              <a:rPr lang="en-US" altLang="zh-CN" dirty="0"/>
              <a:t>If k&lt;=m is the number of children, then the node contains exactly k-1 keys, which partition all the keys into k subsets consisting of all the keys less than the first key in the node, all the keys between a pair of keys in the node, and all keys greater than the largest key in the node</a:t>
            </a:r>
            <a:r>
              <a:rPr lang="en-US" altLang="zh-CN" dirty="0" smtClean="0"/>
              <a:t>. (</a:t>
            </a:r>
            <a:r>
              <a:rPr lang="zh-CN" altLang="en-US" dirty="0" smtClean="0"/>
              <a:t>每个节点包含</a:t>
            </a:r>
            <a:r>
              <a:rPr lang="en-US" altLang="zh-CN" dirty="0" smtClean="0"/>
              <a:t>k-1</a:t>
            </a:r>
            <a:r>
              <a:rPr lang="zh-CN" altLang="en-US" dirty="0" smtClean="0"/>
              <a:t>个</a:t>
            </a:r>
            <a:r>
              <a:rPr lang="en-US" altLang="zh-CN" dirty="0" smtClean="0"/>
              <a:t>key</a:t>
            </a:r>
            <a:r>
              <a:rPr lang="zh-CN" altLang="en-US" dirty="0" smtClean="0"/>
              <a:t>， 将一个范围划分成了</a:t>
            </a:r>
            <a:r>
              <a:rPr lang="en-US" altLang="zh-CN" dirty="0" smtClean="0"/>
              <a:t>k</a:t>
            </a:r>
            <a:r>
              <a:rPr lang="zh-CN" altLang="en-US" dirty="0" smtClean="0"/>
              <a:t>份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81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EB54E496-1909-3445-96ED-512F426433CD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921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471B680E-805E-4604-8C1B-0C6E514CCE9E}" type="slidenum">
              <a:rPr lang="en-US" altLang="zh-CN" smtClean="0"/>
              <a:pPr>
                <a:defRPr/>
              </a:pPr>
              <a:t>68</a:t>
            </a:fld>
            <a:endParaRPr lang="en-US" altLang="zh-CN" smtClean="0"/>
          </a:p>
        </p:txBody>
      </p:sp>
      <p:graphicFrame>
        <p:nvGraphicFramePr>
          <p:cNvPr id="19460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1524000" y="296863"/>
          <a:ext cx="9144000" cy="548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位图图像" r:id="rId4" imgW="8085714" imgH="5009524" progId="Paint.Picture">
                  <p:embed/>
                </p:oleObj>
              </mc:Choice>
              <mc:Fallback>
                <p:oleObj name="位图图像" r:id="rId4" imgW="8085714" imgH="5009524" progId="Paint.Picture">
                  <p:embed/>
                  <p:pic>
                    <p:nvPicPr>
                      <p:cNvPr id="194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96863"/>
                        <a:ext cx="9144000" cy="548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68383" y="705394"/>
            <a:ext cx="171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m=5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604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B13E5542-747D-7A4C-8970-0E9D78A95052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1126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112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F9DCD73E-098E-4DA7-8032-1CA99CDF9C24}" type="slidenum">
              <a:rPr lang="en-US" altLang="zh-CN" smtClean="0"/>
              <a:pPr>
                <a:defRPr/>
              </a:pPr>
              <a:t>69</a:t>
            </a:fld>
            <a:endParaRPr lang="en-US" altLang="zh-CN" smtClean="0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2459039" y="260350"/>
            <a:ext cx="7793037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Balanced Multiway Trees (B-Trees) p536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2776" y="2024063"/>
            <a:ext cx="8424863" cy="424815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dirty="0"/>
              <a:t>DEFINITION A B-tree of order m is an m-way search tree in which: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1. All leaves are on the same level(</a:t>
            </a:r>
            <a:r>
              <a:rPr lang="zh-CN" altLang="en-US" dirty="0">
                <a:solidFill>
                  <a:srgbClr val="FF0000"/>
                </a:solidFill>
              </a:rPr>
              <a:t>所有叶子节点在同一层</a:t>
            </a:r>
            <a:r>
              <a:rPr lang="en-US" altLang="zh-CN" dirty="0"/>
              <a:t>).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/>
              <a:t>个非根节点所包含的关键字个数 </a:t>
            </a:r>
            <a:r>
              <a:rPr lang="en-US" altLang="zh-CN" dirty="0"/>
              <a:t>j </a:t>
            </a:r>
            <a:r>
              <a:rPr lang="zh-CN" altLang="en-US" dirty="0"/>
              <a:t>满足：┌</a:t>
            </a:r>
            <a:r>
              <a:rPr lang="en-US" altLang="zh-CN" dirty="0"/>
              <a:t>m/2┐ - 1 &lt;= j &lt;= m </a:t>
            </a:r>
            <a:r>
              <a:rPr lang="en-US" altLang="zh-CN" dirty="0" smtClean="0"/>
              <a:t>– 1</a:t>
            </a:r>
            <a:endParaRPr lang="en-US" altLang="zh-CN" dirty="0"/>
          </a:p>
          <a:p>
            <a:pPr lvl="1">
              <a:lnSpc>
                <a:spcPct val="80000"/>
              </a:lnSpc>
            </a:pPr>
            <a:r>
              <a:rPr lang="en-US" altLang="zh-CN" dirty="0" smtClean="0"/>
              <a:t>3. </a:t>
            </a:r>
            <a:r>
              <a:rPr lang="en-US" altLang="zh-CN" dirty="0" smtClean="0"/>
              <a:t>The </a:t>
            </a:r>
            <a:r>
              <a:rPr lang="en-US" altLang="zh-CN" dirty="0"/>
              <a:t>number of keys in each internal node is one less than the number of its nonempty children, and these keys partition the keys in the children in the fashion of a search </a:t>
            </a:r>
            <a:r>
              <a:rPr lang="en-US" altLang="zh-CN" dirty="0" smtClean="0"/>
              <a:t>tree(</a:t>
            </a:r>
            <a:r>
              <a:rPr lang="zh-CN" altLang="en-US" dirty="0" smtClean="0"/>
              <a:t>孩子划分范围</a:t>
            </a:r>
            <a:r>
              <a:rPr lang="en-US" altLang="zh-CN" dirty="0" smtClean="0"/>
              <a:t>).</a:t>
            </a:r>
            <a:endParaRPr lang="en-US" altLang="zh-CN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4. The root has at most m children, but may have as few as 2 if it is not a leaf, or none if the tree consists of the root alone.</a:t>
            </a:r>
          </a:p>
        </p:txBody>
      </p:sp>
    </p:spTree>
    <p:extLst>
      <p:ext uri="{BB962C8B-B14F-4D97-AF65-F5344CB8AC3E}">
        <p14:creationId xmlns:p14="http://schemas.microsoft.com/office/powerpoint/2010/main" val="9509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141036B9-64B4-C64E-BDD8-6A9672A05317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4403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440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FAE3D5C2-2495-49A9-9AA0-7BDBD21C2532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7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AVL</a:t>
            </a:r>
            <a:r>
              <a:rPr lang="zh-CN" altLang="en-US" dirty="0" smtClean="0"/>
              <a:t>树插入的方法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首先按照二分查找树构建的方法，向</a:t>
            </a:r>
            <a:r>
              <a:rPr lang="en-US" altLang="zh-CN" dirty="0"/>
              <a:t>AVL</a:t>
            </a:r>
            <a:r>
              <a:rPr lang="zh-CN" altLang="en-US" dirty="0"/>
              <a:t>树中插入新节点。</a:t>
            </a:r>
          </a:p>
          <a:p>
            <a:pPr eaLnBrk="1" hangingPunct="1"/>
            <a:r>
              <a:rPr lang="zh-CN" altLang="en-US" dirty="0"/>
              <a:t>在新节点插入之后，从树叶向根部依次分析树的平衡因子是否被破坏了，如果被破坏则需要立即按照一定的方法重新</a:t>
            </a:r>
            <a:r>
              <a:rPr lang="zh-CN" altLang="en-US" dirty="0">
                <a:solidFill>
                  <a:srgbClr val="FF0000"/>
                </a:solidFill>
              </a:rPr>
              <a:t>调整</a:t>
            </a:r>
            <a:r>
              <a:rPr lang="zh-CN" altLang="en-US" dirty="0"/>
              <a:t>树的结构。</a:t>
            </a:r>
          </a:p>
          <a:p>
            <a:pPr lvl="1"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5614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DF144741-FB90-EE4E-A1C8-A7E8D3A40AC2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1331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133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528EDBAC-4AAB-4C60-8CB5-908C2550E780}" type="slidenum">
              <a:rPr lang="en-US" altLang="zh-CN" smtClean="0"/>
              <a:pPr>
                <a:defRPr/>
              </a:pPr>
              <a:t>70</a:t>
            </a:fld>
            <a:endParaRPr lang="en-US" altLang="zh-CN" smtClean="0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/>
              <a:t>B-Trees </a:t>
            </a:r>
            <a:r>
              <a:rPr lang="zh-CN" altLang="en-US" sz="3200" dirty="0"/>
              <a:t>示例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根节点可小于</a:t>
            </a:r>
            <a:r>
              <a:rPr lang="en-US" altLang="zh-CN" sz="3200" dirty="0"/>
              <a:t>m/2</a:t>
            </a:r>
            <a:r>
              <a:rPr lang="zh-CN" altLang="en-US" sz="3200" dirty="0" smtClean="0"/>
              <a:t>）</a:t>
            </a:r>
            <a:r>
              <a:rPr lang="en-US" altLang="zh-CN" sz="3200" dirty="0" smtClean="0"/>
              <a:t>, m=5</a:t>
            </a:r>
            <a:endParaRPr lang="en-US" altLang="zh-CN" sz="3200" dirty="0"/>
          </a:p>
        </p:txBody>
      </p:sp>
      <p:graphicFrame>
        <p:nvGraphicFramePr>
          <p:cNvPr id="2355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6350"/>
              </p:ext>
            </p:extLst>
          </p:nvPr>
        </p:nvGraphicFramePr>
        <p:xfrm>
          <a:off x="1524000" y="1834424"/>
          <a:ext cx="9144000" cy="407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位图图像" r:id="rId4" imgW="8009524" imgH="3572374" progId="Paint.Picture">
                  <p:embed/>
                </p:oleObj>
              </mc:Choice>
              <mc:Fallback>
                <p:oleObj name="位图图像" r:id="rId4" imgW="8009524" imgH="3572374" progId="Paint.Picture">
                  <p:embed/>
                  <p:pic>
                    <p:nvPicPr>
                      <p:cNvPr id="2355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834424"/>
                        <a:ext cx="9144000" cy="407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44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D157C5EB-6523-2243-99B0-B13F4F523DB0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15363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528A4C12-3EC3-4ADD-98BF-3A08908884CC}" type="slidenum">
              <a:rPr lang="en-US" altLang="zh-CN" smtClean="0"/>
              <a:pPr>
                <a:defRPr/>
              </a:pPr>
              <a:t>71</a:t>
            </a:fld>
            <a:endParaRPr lang="en-US" altLang="zh-CN" smtClean="0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Data Structure - B_node(1) P539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2017713"/>
            <a:ext cx="8523288" cy="429101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template &lt;class Entry, int order&gt;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struct B_node {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	// data members: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	int count;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	Entry data[order-1];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	B_node&lt;Entry, order&gt; *branch[order];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	// constructor: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	B_node( );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altLang="zh-CN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6317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4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126D940C-B9D0-0446-BE5A-2F6D91806BC0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17411" name="页脚占位符 5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17412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90C8707-695C-4F0C-85CE-B8E00D6ADCFB}" type="slidenum">
              <a:rPr lang="en-US" altLang="zh-CN" smtClean="0"/>
              <a:pPr>
                <a:defRPr/>
              </a:pPr>
              <a:t>72</a:t>
            </a:fld>
            <a:endParaRPr lang="en-US" altLang="zh-CN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Data Structure - B_node(1) P539</a:t>
            </a:r>
          </a:p>
        </p:txBody>
      </p:sp>
      <p:graphicFrame>
        <p:nvGraphicFramePr>
          <p:cNvPr id="980040" name="Group 72"/>
          <p:cNvGraphicFramePr>
            <a:graphicFrameLocks noGrp="1"/>
          </p:cNvGraphicFramePr>
          <p:nvPr>
            <p:ph sz="half" idx="1"/>
          </p:nvPr>
        </p:nvGraphicFramePr>
        <p:xfrm>
          <a:off x="2208213" y="2636838"/>
          <a:ext cx="7637462" cy="1219200"/>
        </p:xfrm>
        <a:graphic>
          <a:graphicData uri="http://schemas.openxmlformats.org/drawingml/2006/table">
            <a:tbl>
              <a:tblPr/>
              <a:tblGrid>
                <a:gridCol w="124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74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B_node*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B_node*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B_node*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B_node*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B_node*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B_node*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436" name="Text Box 43"/>
          <p:cNvSpPr txBox="1">
            <a:spLocks noChangeArrowheads="1"/>
          </p:cNvSpPr>
          <p:nvPr/>
        </p:nvSpPr>
        <p:spPr bwMode="auto">
          <a:xfrm>
            <a:off x="2208213" y="1989138"/>
            <a:ext cx="5975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/>
              <a:t>Data structure of B-tree node:</a:t>
            </a:r>
          </a:p>
        </p:txBody>
      </p:sp>
      <p:sp>
        <p:nvSpPr>
          <p:cNvPr id="17437" name="Text Box 44"/>
          <p:cNvSpPr txBox="1">
            <a:spLocks noChangeArrowheads="1"/>
          </p:cNvSpPr>
          <p:nvPr/>
        </p:nvSpPr>
        <p:spPr bwMode="auto">
          <a:xfrm>
            <a:off x="1919289" y="4041776"/>
            <a:ext cx="84978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/>
              <a:t>Example of one 6 order B-tree node: count=4</a:t>
            </a:r>
          </a:p>
        </p:txBody>
      </p:sp>
      <p:graphicFrame>
        <p:nvGraphicFramePr>
          <p:cNvPr id="980050" name="Group 82"/>
          <p:cNvGraphicFramePr>
            <a:graphicFrameLocks noGrp="1"/>
          </p:cNvGraphicFramePr>
          <p:nvPr>
            <p:ph sz="half" idx="2"/>
          </p:nvPr>
        </p:nvGraphicFramePr>
        <p:xfrm>
          <a:off x="2279650" y="4833938"/>
          <a:ext cx="7488238" cy="914400"/>
        </p:xfrm>
        <a:graphic>
          <a:graphicData uri="http://schemas.openxmlformats.org/drawingml/2006/table">
            <a:tbl>
              <a:tblPr/>
              <a:tblGrid>
                <a:gridCol w="122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8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460" name="Text Box 75"/>
          <p:cNvSpPr txBox="1">
            <a:spLocks noChangeArrowheads="1"/>
          </p:cNvSpPr>
          <p:nvPr/>
        </p:nvSpPr>
        <p:spPr bwMode="auto">
          <a:xfrm>
            <a:off x="2387600" y="6034088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>
                <a:latin typeface="Times New Roman" charset="0"/>
              </a:rPr>
              <a:t>A               C             E              I                    K</a:t>
            </a:r>
          </a:p>
        </p:txBody>
      </p:sp>
      <p:sp>
        <p:nvSpPr>
          <p:cNvPr id="17461" name="Line 77"/>
          <p:cNvSpPr>
            <a:spLocks noChangeShapeType="1"/>
          </p:cNvSpPr>
          <p:nvPr/>
        </p:nvSpPr>
        <p:spPr bwMode="auto">
          <a:xfrm flipH="1">
            <a:off x="2603500" y="5530850"/>
            <a:ext cx="179388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7462" name="Line 78"/>
          <p:cNvSpPr>
            <a:spLocks noChangeShapeType="1"/>
          </p:cNvSpPr>
          <p:nvPr/>
        </p:nvSpPr>
        <p:spPr bwMode="auto">
          <a:xfrm flipH="1">
            <a:off x="3971925" y="5457825"/>
            <a:ext cx="179388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7463" name="Line 79"/>
          <p:cNvSpPr>
            <a:spLocks noChangeShapeType="1"/>
          </p:cNvSpPr>
          <p:nvPr/>
        </p:nvSpPr>
        <p:spPr bwMode="auto">
          <a:xfrm flipH="1">
            <a:off x="5159375" y="5457825"/>
            <a:ext cx="179388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7464" name="Line 80"/>
          <p:cNvSpPr>
            <a:spLocks noChangeShapeType="1"/>
          </p:cNvSpPr>
          <p:nvPr/>
        </p:nvSpPr>
        <p:spPr bwMode="auto">
          <a:xfrm flipH="1">
            <a:off x="6419850" y="5422900"/>
            <a:ext cx="179388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  <p:sp>
        <p:nvSpPr>
          <p:cNvPr id="17465" name="Line 81"/>
          <p:cNvSpPr>
            <a:spLocks noChangeShapeType="1"/>
          </p:cNvSpPr>
          <p:nvPr/>
        </p:nvSpPr>
        <p:spPr bwMode="auto">
          <a:xfrm flipH="1">
            <a:off x="8040689" y="5457825"/>
            <a:ext cx="179387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ahoma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31686325-D34B-0547-B2E9-C0BC0186A95B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1945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1946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0EBFE58-9598-48E8-89B8-C5AFBDF1C941}" type="slidenum">
              <a:rPr lang="en-US" altLang="zh-CN" smtClean="0"/>
              <a:pPr>
                <a:defRPr/>
              </a:pPr>
              <a:t>73</a:t>
            </a:fld>
            <a:endParaRPr lang="en-US" altLang="zh-CN" smtClean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Discuss - B_node(2)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2017713"/>
            <a:ext cx="8523288" cy="42910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count gives the number of </a:t>
            </a:r>
            <a:r>
              <a:rPr lang="en-US" altLang="zh-CN" sz="2000" dirty="0" err="1">
                <a:solidFill>
                  <a:srgbClr val="FF0000"/>
                </a:solidFill>
              </a:rPr>
              <a:t>Entrys</a:t>
            </a:r>
            <a:r>
              <a:rPr lang="en-US" altLang="zh-CN" sz="2000" dirty="0">
                <a:solidFill>
                  <a:srgbClr val="FF0000"/>
                </a:solidFill>
              </a:rPr>
              <a:t> in the </a:t>
            </a:r>
            <a:r>
              <a:rPr lang="en-US" altLang="zh-CN" sz="2000" dirty="0" err="1">
                <a:solidFill>
                  <a:srgbClr val="FF0000"/>
                </a:solidFill>
              </a:rPr>
              <a:t>B_node</a:t>
            </a:r>
            <a:r>
              <a:rPr lang="en-US" altLang="zh-CN" sz="2000" dirty="0">
                <a:solidFill>
                  <a:srgbClr val="FF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r>
              <a:rPr lang="en-US" altLang="zh-CN" sz="2000" dirty="0"/>
              <a:t>If count is nonzero then the node has count+1 children.</a:t>
            </a:r>
          </a:p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branch[0] points to the </a:t>
            </a:r>
            <a:r>
              <a:rPr lang="en-US" altLang="zh-CN" sz="2000" dirty="0" err="1">
                <a:solidFill>
                  <a:srgbClr val="FF0000"/>
                </a:solidFill>
              </a:rPr>
              <a:t>subtree</a:t>
            </a:r>
            <a:r>
              <a:rPr lang="en-US" altLang="zh-CN" sz="2000" dirty="0">
                <a:solidFill>
                  <a:srgbClr val="FF0000"/>
                </a:solidFill>
              </a:rPr>
              <a:t> containing all </a:t>
            </a:r>
            <a:r>
              <a:rPr lang="en-US" altLang="zh-CN" sz="2000" dirty="0" err="1">
                <a:solidFill>
                  <a:srgbClr val="FF0000"/>
                </a:solidFill>
              </a:rPr>
              <a:t>Entrys</a:t>
            </a:r>
            <a:r>
              <a:rPr lang="en-US" altLang="zh-CN" sz="2000" dirty="0">
                <a:solidFill>
                  <a:srgbClr val="FF0000"/>
                </a:solidFill>
              </a:rPr>
              <a:t> with keys less than that in data[0].</a:t>
            </a:r>
          </a:p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For 1&lt;=position&lt;=count - 1, branch[position] points to the </a:t>
            </a:r>
            <a:r>
              <a:rPr lang="en-US" altLang="zh-CN" sz="2000" dirty="0" err="1">
                <a:solidFill>
                  <a:srgbClr val="FF0000"/>
                </a:solidFill>
              </a:rPr>
              <a:t>subtree</a:t>
            </a:r>
            <a:r>
              <a:rPr lang="en-US" altLang="zh-CN" sz="2000" dirty="0">
                <a:solidFill>
                  <a:srgbClr val="FF0000"/>
                </a:solidFill>
              </a:rPr>
              <a:t> with keys strictly between those in the </a:t>
            </a:r>
            <a:r>
              <a:rPr lang="en-US" altLang="zh-CN" sz="2000" dirty="0" err="1">
                <a:solidFill>
                  <a:srgbClr val="FF0000"/>
                </a:solidFill>
              </a:rPr>
              <a:t>subtrees</a:t>
            </a:r>
            <a:r>
              <a:rPr lang="en-US" altLang="zh-CN" sz="2000" dirty="0">
                <a:solidFill>
                  <a:srgbClr val="FF0000"/>
                </a:solidFill>
              </a:rPr>
              <a:t> pointed to by data[position - 1] and data[position].</a:t>
            </a:r>
          </a:p>
          <a:p>
            <a:pPr eaLnBrk="1" hangingPunct="1">
              <a:lnSpc>
                <a:spcPct val="80000"/>
              </a:lnSpc>
              <a:buFont typeface="Wingdings" charset="2"/>
              <a:buChar char="n"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branch[count] points to the </a:t>
            </a:r>
            <a:r>
              <a:rPr lang="en-US" altLang="zh-CN" sz="2000" dirty="0" err="1">
                <a:solidFill>
                  <a:srgbClr val="FF0000"/>
                </a:solidFill>
              </a:rPr>
              <a:t>subtree</a:t>
            </a:r>
            <a:r>
              <a:rPr lang="en-US" altLang="zh-CN" sz="2000" dirty="0">
                <a:solidFill>
                  <a:srgbClr val="FF0000"/>
                </a:solidFill>
              </a:rPr>
              <a:t> with keys greater than that of data[count - 1].</a:t>
            </a:r>
          </a:p>
        </p:txBody>
      </p:sp>
    </p:spTree>
    <p:extLst>
      <p:ext uri="{BB962C8B-B14F-4D97-AF65-F5344CB8AC3E}">
        <p14:creationId xmlns:p14="http://schemas.microsoft.com/office/powerpoint/2010/main" val="15864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5AE5C508-F262-304C-934A-580866C06291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3174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3174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D6444B38-3CFF-4C1A-8D2E-776069E0D60B}" type="slidenum">
              <a:rPr lang="en-US" altLang="zh-CN" smtClean="0"/>
              <a:pPr>
                <a:defRPr/>
              </a:pPr>
              <a:t>74</a:t>
            </a:fld>
            <a:endParaRPr lang="en-US" altLang="zh-CN" smtClean="0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dirty="0" smtClean="0"/>
              <a:t>B</a:t>
            </a:r>
            <a:r>
              <a:rPr lang="zh-CN" altLang="en-US" sz="3200" dirty="0" smtClean="0"/>
              <a:t>树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查找操作</a:t>
            </a:r>
            <a:r>
              <a:rPr lang="en-US" altLang="zh-CN" sz="3200" dirty="0" smtClean="0"/>
              <a:t>-search </a:t>
            </a:r>
            <a:r>
              <a:rPr lang="en-US" altLang="zh-CN" sz="3200" dirty="0"/>
              <a:t>target Key ‘u’ or ‘h’</a:t>
            </a:r>
          </a:p>
        </p:txBody>
      </p:sp>
      <p:graphicFrame>
        <p:nvGraphicFramePr>
          <p:cNvPr id="3994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524000" y="1860550"/>
          <a:ext cx="9144000" cy="407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位图图像" r:id="rId4" imgW="8009524" imgH="3572374" progId="Paint.Picture">
                  <p:embed/>
                </p:oleObj>
              </mc:Choice>
              <mc:Fallback>
                <p:oleObj name="位图图像" r:id="rId4" imgW="8009524" imgH="3572374" progId="Paint.Picture">
                  <p:embed/>
                  <p:pic>
                    <p:nvPicPr>
                      <p:cNvPr id="3994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860550"/>
                        <a:ext cx="9144000" cy="407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38200" y="1544787"/>
            <a:ext cx="6570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从根依次比较大小，从上往下查找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065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D9267BCC-78F5-6243-BAB3-901A95EB4DFA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3789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378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2C3BB794-9B42-456D-8712-7A41633A5148}" type="slidenum">
              <a:rPr lang="en-US" altLang="zh-CN" smtClean="0"/>
              <a:pPr>
                <a:defRPr/>
              </a:pPr>
              <a:t>75</a:t>
            </a:fld>
            <a:endParaRPr lang="en-US" altLang="zh-CN" smtClean="0"/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/>
              <a:t>Discuss: B-tree search a node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2017713"/>
            <a:ext cx="8523288" cy="4291012"/>
          </a:xfrm>
        </p:spPr>
        <p:txBody>
          <a:bodyPr/>
          <a:lstStyle/>
          <a:p>
            <a:pPr eaLnBrk="1" hangingPunct="1"/>
            <a:r>
              <a:rPr lang="en-US" altLang="zh-CN" dirty="0"/>
              <a:t>For B-trees of large order, this function should be modified to use binary search instead of sequential search(</a:t>
            </a:r>
            <a:r>
              <a:rPr lang="zh-CN" altLang="en-US" dirty="0">
                <a:solidFill>
                  <a:srgbClr val="FF0000"/>
                </a:solidFill>
              </a:rPr>
              <a:t>每个节点可以采用二分搜索</a:t>
            </a:r>
            <a:r>
              <a:rPr lang="en-US" altLang="zh-CN" dirty="0" smtClean="0"/>
              <a:t>).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21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4139A5F-6B3D-D849-B84D-A7C60477AF48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3993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399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631C27EC-DF3E-4DB2-A424-E7356B8F2D59}" type="slidenum">
              <a:rPr lang="en-US" altLang="zh-CN" smtClean="0"/>
              <a:pPr>
                <a:defRPr/>
              </a:pPr>
              <a:t>76</a:t>
            </a:fld>
            <a:endParaRPr lang="en-US" altLang="zh-CN" smtClean="0"/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插入操作</a:t>
            </a:r>
            <a:r>
              <a:rPr lang="en-US" altLang="zh-CN" sz="3200"/>
              <a:t>-Insertion into a B-Tree</a:t>
            </a:r>
          </a:p>
        </p:txBody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1881189"/>
            <a:ext cx="8523288" cy="4427537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en-US" altLang="zh-CN" dirty="0"/>
              <a:t>In contrast to binary search trees, B-trees are not allowed to grow at their leaves; instead, they are forced to grow at the root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pPr eaLnBrk="1" hangingPunct="1">
              <a:buFont typeface="Wingdings" charset="2"/>
              <a:buChar char="n"/>
              <a:defRPr/>
            </a:pPr>
            <a:endParaRPr lang="zh-CN" altLang="en-US" dirty="0" smtClean="0"/>
          </a:p>
          <a:p>
            <a:pPr eaLnBrk="1" hangingPunct="1">
              <a:buFont typeface="Wingdings" charset="2"/>
              <a:buChar char="n"/>
              <a:defRPr/>
            </a:pPr>
            <a:r>
              <a:rPr lang="en-US" altLang="zh-CN" dirty="0" smtClean="0"/>
              <a:t> </a:t>
            </a:r>
            <a:r>
              <a:rPr lang="en-US" altLang="zh-CN" dirty="0"/>
              <a:t>General insertion method:</a:t>
            </a:r>
          </a:p>
        </p:txBody>
      </p:sp>
    </p:spTree>
    <p:extLst>
      <p:ext uri="{BB962C8B-B14F-4D97-AF65-F5344CB8AC3E}">
        <p14:creationId xmlns:p14="http://schemas.microsoft.com/office/powerpoint/2010/main" val="32868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5E8EDF9-8ED4-8044-8328-B916934035CB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4198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4198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B416AB8-341E-42D2-9877-596C8FAD462E}" type="slidenum">
              <a:rPr lang="en-US" altLang="zh-CN" smtClean="0"/>
              <a:pPr>
                <a:defRPr/>
              </a:pPr>
              <a:t>77</a:t>
            </a:fld>
            <a:endParaRPr lang="en-US" altLang="zh-CN" smtClean="0"/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dirty="0" smtClean="0"/>
              <a:t>B</a:t>
            </a:r>
            <a:r>
              <a:rPr lang="zh-CN" altLang="en-US" sz="3200" dirty="0" smtClean="0"/>
              <a:t>树插入操作</a:t>
            </a:r>
            <a:r>
              <a:rPr lang="en-US" altLang="zh-CN" sz="3200" dirty="0" smtClean="0"/>
              <a:t>-</a:t>
            </a:r>
            <a:r>
              <a:rPr lang="zh-CN" altLang="en-US" sz="3200" dirty="0" smtClean="0">
                <a:solidFill>
                  <a:srgbClr val="FF0000"/>
                </a:solidFill>
              </a:rPr>
              <a:t>分裂操作是核心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0588" y="1690688"/>
            <a:ext cx="8523288" cy="42910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1.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找到对应叶子节点</a:t>
            </a:r>
            <a:endParaRPr lang="en-US" altLang="zh-CN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/>
              <a:t>2.  </a:t>
            </a:r>
            <a:r>
              <a:rPr lang="zh-CN" altLang="en-US" sz="2400" dirty="0" smtClean="0"/>
              <a:t>插入到叶子节点，但叶子节点可能已满，那么需要分裂</a:t>
            </a:r>
            <a:endParaRPr lang="en-US" altLang="zh-CN" sz="2400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 smtClean="0"/>
              <a:t>分裂操作</a:t>
            </a:r>
            <a:r>
              <a:rPr lang="en-US" altLang="zh-CN" sz="2400" dirty="0" smtClean="0"/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/>
              <a:t>3</a:t>
            </a:r>
            <a:r>
              <a:rPr lang="en-US" altLang="zh-CN" sz="2000" dirty="0"/>
              <a:t>. When a key is added to a full node, then the node splits into two nodes, side by side on the same level, </a:t>
            </a:r>
            <a:r>
              <a:rPr lang="en-US" altLang="zh-CN" sz="2000" dirty="0">
                <a:solidFill>
                  <a:srgbClr val="FF0000"/>
                </a:solidFill>
              </a:rPr>
              <a:t>except that the median key is not put into either of the two new nodes.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4. When a node splits, move up one level, insert the median key into this parent node(</a:t>
            </a:r>
            <a:r>
              <a:rPr lang="zh-CN" altLang="en-US" sz="2000" dirty="0">
                <a:solidFill>
                  <a:srgbClr val="FF0000"/>
                </a:solidFill>
              </a:rPr>
              <a:t>提升中间的</a:t>
            </a:r>
            <a:r>
              <a:rPr lang="en-US" altLang="zh-CN" sz="2000" dirty="0">
                <a:solidFill>
                  <a:srgbClr val="FF0000"/>
                </a:solidFill>
              </a:rPr>
              <a:t>key</a:t>
            </a:r>
            <a:r>
              <a:rPr lang="en-US" altLang="zh-CN" sz="2000" dirty="0"/>
              <a:t>), and repeat the splitting process if necessary.(</a:t>
            </a:r>
            <a:r>
              <a:rPr lang="zh-CN" altLang="en-US" sz="2000" dirty="0">
                <a:solidFill>
                  <a:srgbClr val="FF0000"/>
                </a:solidFill>
              </a:rPr>
              <a:t>往上提升的过程有可能引发上层节点的进一步分裂</a:t>
            </a:r>
            <a:r>
              <a:rPr lang="en-US" altLang="zh-CN" sz="20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5. When a key is added to a full root, then the root splits in two and the median key sent upward becomes a new root. This is the only time when the B-tree grows in height</a:t>
            </a:r>
            <a:r>
              <a:rPr lang="en-US" altLang="zh-CN" sz="2000" dirty="0" smtClean="0"/>
              <a:t>. (</a:t>
            </a:r>
            <a:r>
              <a:rPr lang="zh-CN" altLang="en-US" sz="2000" dirty="0" smtClean="0"/>
              <a:t>一直分裂的过程中可能增长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树的树高</a:t>
            </a:r>
            <a:r>
              <a:rPr lang="en-US" altLang="zh-CN" sz="2000" dirty="0" smtClean="0"/>
              <a:t>)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230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3BD5F1A4-2F9B-454E-B43D-4658C8C0D598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4403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440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EDCD7B63-AA8B-45E7-AE3B-9693AA7ECCEC}" type="slidenum">
              <a:rPr lang="en-US" altLang="zh-CN" smtClean="0"/>
              <a:pPr>
                <a:defRPr/>
              </a:pPr>
              <a:t>78</a:t>
            </a:fld>
            <a:endParaRPr lang="en-US" altLang="zh-CN" smtClean="0"/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示例：</a:t>
            </a:r>
            <a:r>
              <a:rPr lang="en-US" altLang="zh-CN" dirty="0" smtClean="0"/>
              <a:t> </a:t>
            </a:r>
            <a:r>
              <a:rPr lang="en-US" altLang="zh-CN" dirty="0"/>
              <a:t>Growth of 5 B-tree P538</a:t>
            </a:r>
          </a:p>
        </p:txBody>
      </p:sp>
      <p:pic>
        <p:nvPicPr>
          <p:cNvPr id="4403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816" y="2244725"/>
            <a:ext cx="7993063" cy="355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84070" name="Oval 6"/>
          <p:cNvSpPr>
            <a:spLocks noChangeArrowheads="1"/>
          </p:cNvSpPr>
          <p:nvPr/>
        </p:nvSpPr>
        <p:spPr bwMode="auto">
          <a:xfrm>
            <a:off x="8435975" y="4221163"/>
            <a:ext cx="1728788" cy="1439862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5097079" y="3344090"/>
            <a:ext cx="964088" cy="248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83124" y="3684638"/>
            <a:ext cx="258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提取中间的</a:t>
            </a:r>
            <a:r>
              <a:rPr lang="en-US" altLang="zh-CN" dirty="0" smtClean="0"/>
              <a:t>key f</a:t>
            </a:r>
            <a:r>
              <a:rPr lang="zh-CN" altLang="en-US" dirty="0" smtClean="0"/>
              <a:t>并上升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928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8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07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C01D8C27-B50B-B340-838C-1BCDF7CA578E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46083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4608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DFF75842-33F3-403F-980D-9690A51F453E}" type="slidenum">
              <a:rPr lang="en-US" altLang="zh-CN" smtClean="0"/>
              <a:pPr>
                <a:defRPr/>
              </a:pPr>
              <a:t>79</a:t>
            </a:fld>
            <a:endParaRPr lang="en-US" altLang="zh-CN" smtClean="0"/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示例：</a:t>
            </a:r>
            <a:r>
              <a:rPr lang="en-US" altLang="zh-CN" dirty="0" smtClean="0"/>
              <a:t> </a:t>
            </a:r>
            <a:r>
              <a:rPr lang="en-US" altLang="zh-CN" dirty="0"/>
              <a:t>Growth of 5 B-tree P538</a:t>
            </a:r>
          </a:p>
        </p:txBody>
      </p:sp>
      <p:pic>
        <p:nvPicPr>
          <p:cNvPr id="460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24" y="1690688"/>
            <a:ext cx="8137525" cy="362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85093" name="Oval 5"/>
          <p:cNvSpPr>
            <a:spLocks noChangeArrowheads="1"/>
          </p:cNvSpPr>
          <p:nvPr/>
        </p:nvSpPr>
        <p:spPr bwMode="auto">
          <a:xfrm>
            <a:off x="8543926" y="2492376"/>
            <a:ext cx="2124075" cy="1439863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66205" y="5708469"/>
            <a:ext cx="990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如果再插入</a:t>
            </a:r>
            <a:r>
              <a:rPr lang="en-US" altLang="zh-CN" dirty="0" smtClean="0"/>
              <a:t>z </a:t>
            </a:r>
            <a:r>
              <a:rPr lang="zh-CN" altLang="en-US" dirty="0" smtClean="0"/>
              <a:t>呢</a:t>
            </a:r>
            <a:r>
              <a:rPr lang="en-US" altLang="zh-CN" dirty="0" smtClean="0"/>
              <a:t>? </a:t>
            </a:r>
            <a:r>
              <a:rPr lang="zh-CN" altLang="en-US" dirty="0" smtClean="0"/>
              <a:t>会使得 </a:t>
            </a:r>
            <a:r>
              <a:rPr lang="en-US" altLang="zh-CN" dirty="0" smtClean="0"/>
              <a:t>s t u x </a:t>
            </a:r>
            <a:r>
              <a:rPr lang="zh-CN" altLang="en-US" dirty="0" smtClean="0"/>
              <a:t>分裂， 然后提升 </a:t>
            </a:r>
            <a:r>
              <a:rPr lang="en-US" altLang="zh-CN" dirty="0" smtClean="0"/>
              <a:t>u,</a:t>
            </a:r>
            <a:r>
              <a:rPr lang="zh-CN" altLang="en-US" dirty="0" smtClean="0"/>
              <a:t>使得 </a:t>
            </a:r>
            <a:r>
              <a:rPr lang="en-US" altLang="zh-CN" dirty="0" smtClean="0"/>
              <a:t>c, f j t</a:t>
            </a:r>
            <a:r>
              <a:rPr lang="zh-CN" altLang="en-US" dirty="0"/>
              <a:t>分裂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6235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8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509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09A2B604-264D-F34C-8F40-75FDD14EE80C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4198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4198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FE507F8D-9927-4698-BE14-BF837E29E2E8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>
          <a:xfrm>
            <a:off x="1361759" y="231777"/>
            <a:ext cx="7793037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 smtClean="0"/>
              <a:t>Insertions </a:t>
            </a:r>
            <a:r>
              <a:rPr lang="en-US" altLang="zh-CN" sz="4000" b="1" dirty="0"/>
              <a:t>into an AVL tree</a:t>
            </a:r>
            <a:r>
              <a:rPr lang="en-US" altLang="zh-CN" sz="4000" dirty="0"/>
              <a:t/>
            </a:r>
            <a:br>
              <a:rPr lang="en-US" altLang="zh-CN" sz="4000" dirty="0"/>
            </a:br>
            <a:endParaRPr lang="en-US" altLang="zh-CN" sz="1800" dirty="0"/>
          </a:p>
        </p:txBody>
      </p:sp>
      <p:pic>
        <p:nvPicPr>
          <p:cNvPr id="41990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lum bright="-54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5" y="2060576"/>
            <a:ext cx="8750300" cy="3929063"/>
          </a:xfrm>
        </p:spPr>
      </p:pic>
    </p:spTree>
    <p:extLst>
      <p:ext uri="{BB962C8B-B14F-4D97-AF65-F5344CB8AC3E}">
        <p14:creationId xmlns:p14="http://schemas.microsoft.com/office/powerpoint/2010/main" val="39194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A8A96DC5-B722-B94B-B9BA-8480A16757F4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4813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4813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05AE56A5-FA90-4911-B6BE-9FEA51FE9BEA}" type="slidenum">
              <a:rPr lang="en-US" altLang="zh-CN" smtClean="0"/>
              <a:pPr>
                <a:defRPr/>
              </a:pPr>
              <a:t>80</a:t>
            </a:fld>
            <a:endParaRPr lang="en-US" altLang="zh-CN" smtClean="0"/>
          </a:p>
        </p:txBody>
      </p:sp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2349501"/>
            <a:ext cx="8029575" cy="294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Example Growth of 5 B-tree P538</a:t>
            </a:r>
          </a:p>
        </p:txBody>
      </p:sp>
      <p:sp>
        <p:nvSpPr>
          <p:cNvPr id="986116" name="Oval 4"/>
          <p:cNvSpPr>
            <a:spLocks noChangeArrowheads="1"/>
          </p:cNvSpPr>
          <p:nvPr/>
        </p:nvSpPr>
        <p:spPr bwMode="auto">
          <a:xfrm>
            <a:off x="6635751" y="3752850"/>
            <a:ext cx="1476375" cy="162083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986118" name="Oval 6"/>
          <p:cNvSpPr>
            <a:spLocks noChangeArrowheads="1"/>
          </p:cNvSpPr>
          <p:nvPr/>
        </p:nvSpPr>
        <p:spPr bwMode="auto">
          <a:xfrm>
            <a:off x="4259263" y="2384426"/>
            <a:ext cx="4392612" cy="20161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pic>
        <p:nvPicPr>
          <p:cNvPr id="56328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054100"/>
            <a:ext cx="8585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58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8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86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6" grpId="0" animBg="1"/>
      <p:bldP spid="9861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n"/>
              <a:defRPr/>
            </a:pPr>
            <a:endParaRPr kumimoji="1" lang="zh-CN" altLang="en-US"/>
          </a:p>
        </p:txBody>
      </p:sp>
      <p:sp>
        <p:nvSpPr>
          <p:cNvPr id="95235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53F70FF-FE44-477B-83A4-B317B326D8D5}" type="datetime1">
              <a:rPr lang="en-US" altLang="zh-CN" smtClean="0"/>
              <a:pPr/>
              <a:t>12/2/2018</a:t>
            </a:fld>
            <a:endParaRPr lang="en-US" altLang="zh-CN" smtClean="0"/>
          </a:p>
        </p:txBody>
      </p:sp>
      <p:sp>
        <p:nvSpPr>
          <p:cNvPr id="95236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数据结构与程序设计</a:t>
            </a:r>
          </a:p>
        </p:txBody>
      </p:sp>
      <p:sp>
        <p:nvSpPr>
          <p:cNvPr id="95237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06FEE40-E903-4461-A1D7-3C9C862A2EA5}" type="slidenum">
              <a:rPr lang="en-US" altLang="zh-CN" smtClean="0"/>
              <a:pPr/>
              <a:t>81</a:t>
            </a:fld>
            <a:endParaRPr lang="en-US" altLang="zh-CN" smtClean="0"/>
          </a:p>
        </p:txBody>
      </p:sp>
      <p:pic>
        <p:nvPicPr>
          <p:cNvPr id="95238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0075"/>
            <a:ext cx="770890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554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n"/>
              <a:defRPr/>
            </a:pPr>
            <a:endParaRPr kumimoji="1" lang="zh-CN" altLang="en-US"/>
          </a:p>
        </p:txBody>
      </p:sp>
      <p:sp>
        <p:nvSpPr>
          <p:cNvPr id="96259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D7E3797-7E44-429B-BE3F-6DADDC502360}" type="datetime1">
              <a:rPr lang="en-US" altLang="zh-CN" smtClean="0"/>
              <a:pPr/>
              <a:t>12/2/2018</a:t>
            </a:fld>
            <a:endParaRPr lang="en-US" altLang="zh-CN" smtClean="0"/>
          </a:p>
        </p:txBody>
      </p:sp>
      <p:sp>
        <p:nvSpPr>
          <p:cNvPr id="96260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数据结构与程序设计</a:t>
            </a:r>
          </a:p>
        </p:txBody>
      </p:sp>
      <p:sp>
        <p:nvSpPr>
          <p:cNvPr id="96261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9D9CAA0-8A78-4F5B-9F76-98AAB9FE46BB}" type="slidenum">
              <a:rPr lang="en-US" altLang="zh-CN" smtClean="0"/>
              <a:pPr/>
              <a:t>82</a:t>
            </a:fld>
            <a:endParaRPr lang="en-US" altLang="zh-CN" smtClean="0"/>
          </a:p>
        </p:txBody>
      </p:sp>
      <p:pic>
        <p:nvPicPr>
          <p:cNvPr id="9626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9" y="1027906"/>
            <a:ext cx="89027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7072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n"/>
              <a:defRPr/>
            </a:pPr>
            <a:endParaRPr kumimoji="1" lang="zh-CN" altLang="en-US"/>
          </a:p>
        </p:txBody>
      </p:sp>
      <p:sp>
        <p:nvSpPr>
          <p:cNvPr id="97283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67DB5F6-1245-4B8C-B002-EBF0CD349B56}" type="datetime1">
              <a:rPr lang="en-US" altLang="zh-CN" smtClean="0"/>
              <a:pPr/>
              <a:t>12/2/2018</a:t>
            </a:fld>
            <a:endParaRPr lang="en-US" altLang="zh-CN" smtClean="0"/>
          </a:p>
        </p:txBody>
      </p:sp>
      <p:sp>
        <p:nvSpPr>
          <p:cNvPr id="97284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数据结构与程序设计</a:t>
            </a:r>
          </a:p>
        </p:txBody>
      </p:sp>
      <p:sp>
        <p:nvSpPr>
          <p:cNvPr id="97285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9166D3B5-63C9-411F-AB7D-01D8371900E5}" type="slidenum">
              <a:rPr lang="en-US" altLang="zh-CN" smtClean="0"/>
              <a:pPr/>
              <a:t>83</a:t>
            </a:fld>
            <a:endParaRPr lang="en-US" altLang="zh-CN" smtClean="0"/>
          </a:p>
        </p:txBody>
      </p:sp>
      <p:pic>
        <p:nvPicPr>
          <p:cNvPr id="97286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337" y="2076632"/>
            <a:ext cx="89408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482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F62076D3-FE81-D44F-B59E-21C8C4911077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5427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5427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71B0381-4986-45B2-95FE-C94C62F69522}" type="slidenum">
              <a:rPr lang="en-US" altLang="zh-CN" smtClean="0"/>
              <a:pPr>
                <a:defRPr/>
              </a:pPr>
              <a:t>84</a:t>
            </a:fld>
            <a:endParaRPr lang="en-US" altLang="zh-CN" smtClean="0"/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B-tree insert: push down</a:t>
            </a:r>
          </a:p>
        </p:txBody>
      </p:sp>
      <p:pic>
        <p:nvPicPr>
          <p:cNvPr id="5427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2168526"/>
            <a:ext cx="73437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66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E4EF48B0-AA7A-2746-8833-583EFCCC48C0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68611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6861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4F970F8E-1144-463F-BA7A-856D8505D0FD}" type="slidenum">
              <a:rPr lang="en-US" altLang="zh-CN" smtClean="0"/>
              <a:pPr>
                <a:defRPr/>
              </a:pPr>
              <a:t>85</a:t>
            </a:fld>
            <a:endParaRPr lang="en-US" altLang="zh-CN" smtClean="0"/>
          </a:p>
        </p:txBody>
      </p:sp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B-tree </a:t>
            </a:r>
            <a:r>
              <a:rPr lang="zh-CN" altLang="en-US" sz="4000" dirty="0" smtClean="0"/>
              <a:t>删除操作</a:t>
            </a:r>
            <a:r>
              <a:rPr lang="en-US" altLang="zh-CN" sz="4000" dirty="0" smtClean="0"/>
              <a:t>-</a:t>
            </a:r>
            <a:r>
              <a:rPr lang="zh-CN" altLang="en-US" sz="4000" dirty="0"/>
              <a:t>非叶子节点删除</a:t>
            </a:r>
            <a:endParaRPr lang="en-US" altLang="zh-CN" sz="4000" dirty="0"/>
          </a:p>
        </p:txBody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1984" y="1966119"/>
            <a:ext cx="10161815" cy="4114800"/>
          </a:xfrm>
        </p:spPr>
        <p:txBody>
          <a:bodyPr/>
          <a:lstStyle/>
          <a:p>
            <a:r>
              <a:rPr lang="zh-CN" altLang="en-US" sz="2000" dirty="0"/>
              <a:t>若该结点为非叶结点，且被删关键字为该结点中第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个关键字</a:t>
            </a:r>
            <a:r>
              <a:rPr lang="en-US" altLang="zh-CN" sz="2000" dirty="0"/>
              <a:t>key[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</a:t>
            </a:r>
            <a:r>
              <a:rPr lang="zh-CN" altLang="en-US" sz="2000" dirty="0"/>
              <a:t>，则可从指针</a:t>
            </a:r>
            <a:r>
              <a:rPr lang="en-US" altLang="zh-CN" sz="2000" dirty="0"/>
              <a:t>son[i+1]</a:t>
            </a:r>
            <a:r>
              <a:rPr lang="zh-CN" altLang="en-US" sz="2000" dirty="0"/>
              <a:t>所指的子树中找出最小关键字</a:t>
            </a:r>
            <a:r>
              <a:rPr lang="en-US" altLang="zh-CN" sz="2000" dirty="0"/>
              <a:t>Y</a:t>
            </a:r>
            <a:r>
              <a:rPr lang="zh-CN" altLang="en-US" sz="2000" dirty="0"/>
              <a:t>（比删除关键字大的最小关键字），代替</a:t>
            </a:r>
            <a:r>
              <a:rPr lang="en-US" altLang="zh-CN" sz="2000" dirty="0"/>
              <a:t>key[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</a:t>
            </a:r>
            <a:r>
              <a:rPr lang="zh-CN" altLang="en-US" sz="2000" dirty="0"/>
              <a:t>的位置，然后在叶结点中删去</a:t>
            </a:r>
            <a:r>
              <a:rPr lang="en-US" altLang="zh-CN" sz="2000" dirty="0"/>
              <a:t>Y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因此，把在非叶结点删除关键字</a:t>
            </a:r>
            <a:r>
              <a:rPr lang="en-US" altLang="zh-CN" sz="2000" dirty="0"/>
              <a:t>k</a:t>
            </a:r>
            <a:r>
              <a:rPr lang="zh-CN" altLang="en-US" sz="2000" dirty="0"/>
              <a:t>的问题就变成了</a:t>
            </a:r>
            <a:r>
              <a:rPr lang="zh-CN" altLang="en-US" sz="2000" dirty="0">
                <a:solidFill>
                  <a:srgbClr val="FF0000"/>
                </a:solidFill>
              </a:rPr>
              <a:t>删除叶子结点中的关键字的问题了。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600" dirty="0"/>
          </a:p>
          <a:p>
            <a:pPr eaLnBrk="1" hangingPunct="1">
              <a:lnSpc>
                <a:spcPct val="90000"/>
              </a:lnSpc>
            </a:pPr>
            <a:endParaRPr lang="zh-CN" altLang="en-US" sz="2400" dirty="0"/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804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叶子节点删除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mtClean="0"/>
              <a:t>三种可能</a:t>
            </a:r>
            <a:r>
              <a:rPr kumimoji="1" lang="en-US" altLang="zh-CN" smtClean="0"/>
              <a:t>:</a:t>
            </a:r>
            <a:endParaRPr kumimoji="1" lang="zh-CN" altLang="en-US" smtClean="0"/>
          </a:p>
          <a:p>
            <a:pPr lvl="1"/>
            <a:r>
              <a:rPr lang="zh-CN" altLang="en-US" b="0" smtClean="0"/>
              <a:t>（</a:t>
            </a:r>
            <a:r>
              <a:rPr lang="en-US" altLang="zh-CN" b="0" smtClean="0"/>
              <a:t>1</a:t>
            </a:r>
            <a:r>
              <a:rPr lang="zh-CN" altLang="en-US" b="0" smtClean="0"/>
              <a:t>）如果被删关键字所在结点的</a:t>
            </a:r>
            <a:r>
              <a:rPr lang="zh-CN" altLang="en-US" smtClean="0"/>
              <a:t>原关键字个数</a:t>
            </a:r>
            <a:r>
              <a:rPr lang="en-US" altLang="zh-CN" b="0" smtClean="0"/>
              <a:t>n&gt;=ceil(m/2)</a:t>
            </a:r>
            <a:r>
              <a:rPr lang="zh-CN" altLang="en-US" b="0" smtClean="0"/>
              <a:t>，说明删去该关键字后该结点仍满足</a:t>
            </a:r>
            <a:r>
              <a:rPr lang="en-US" altLang="zh-CN" b="0" smtClean="0"/>
              <a:t>B-</a:t>
            </a:r>
            <a:r>
              <a:rPr lang="zh-CN" altLang="en-US" b="0" smtClean="0"/>
              <a:t>树的定义。这种情况最为简单，只需从该结点中直接删去关键字即可。</a:t>
            </a:r>
            <a:endParaRPr kumimoji="1" lang="zh-CN" altLang="en-US" smtClean="0"/>
          </a:p>
        </p:txBody>
      </p:sp>
      <p:sp>
        <p:nvSpPr>
          <p:cNvPr id="78851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37139E-3454-44DC-9146-6A2622E82762}" type="datetime1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12/2/2018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sp>
        <p:nvSpPr>
          <p:cNvPr id="78852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78853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AF8115-51A5-4A48-8951-93EC53F9CA9E}" type="slidenum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77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mtClean="0"/>
              <a:t>(2)</a:t>
            </a:r>
            <a:r>
              <a:rPr kumimoji="1" lang="zh-CN" altLang="en-US" smtClean="0"/>
              <a:t> </a:t>
            </a:r>
            <a:r>
              <a:rPr lang="zh-CN" altLang="en-US" sz="2400"/>
              <a:t>如果被删关键字所在结点的关键字个数</a:t>
            </a:r>
            <a:r>
              <a:rPr lang="en-US" altLang="zh-CN" sz="2400"/>
              <a:t>n</a:t>
            </a:r>
            <a:r>
              <a:rPr lang="zh-CN" altLang="en-US" sz="2400"/>
              <a:t>等于</a:t>
            </a:r>
            <a:r>
              <a:rPr lang="en-US" altLang="zh-CN" sz="2400"/>
              <a:t>ceil(m/2)-1</a:t>
            </a:r>
            <a:r>
              <a:rPr lang="zh-CN" altLang="en-US" sz="2400"/>
              <a:t>，说明删去该关键字后该结点将不满足</a:t>
            </a:r>
            <a:r>
              <a:rPr lang="en-US" altLang="zh-CN" sz="2400"/>
              <a:t>B-</a:t>
            </a:r>
            <a:r>
              <a:rPr lang="zh-CN" altLang="en-US" sz="2400"/>
              <a:t>树的定义，需要调整。</a:t>
            </a:r>
          </a:p>
          <a:p>
            <a:r>
              <a:rPr lang="zh-CN" altLang="en-US" sz="2400"/>
              <a:t>调整过程为：如果其左右兄弟结点中有“多余”的关键字</a:t>
            </a:r>
            <a:r>
              <a:rPr lang="en-US" altLang="zh-CN" sz="2400"/>
              <a:t>,</a:t>
            </a:r>
            <a:r>
              <a:rPr lang="zh-CN" altLang="en-US" sz="2400"/>
              <a:t>即与该结点相邻的右（左）兄弟结点中的关键字数目大于</a:t>
            </a:r>
            <a:r>
              <a:rPr lang="en-US" altLang="zh-CN" sz="2400"/>
              <a:t>ceil(m/2)-1</a:t>
            </a:r>
            <a:r>
              <a:rPr lang="zh-CN" altLang="en-US" sz="2400"/>
              <a:t>。则可将右（左）兄弟结点中最小（大）关键字上移至双亲结点。而将双亲结点中小（大）于该上移关键字的关键字下移至被删关键字所在结点中</a:t>
            </a:r>
          </a:p>
          <a:p>
            <a:endParaRPr kumimoji="1" lang="zh-CN" altLang="en-US" smtClean="0"/>
          </a:p>
        </p:txBody>
      </p:sp>
      <p:sp>
        <p:nvSpPr>
          <p:cNvPr id="79875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150FFE-8BEA-4C88-B08B-9A4472F4751B}" type="datetime1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12/2/2018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sp>
        <p:nvSpPr>
          <p:cNvPr id="79876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79877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DD0E20-4A45-4B1D-873A-AC35B0FAE0C6}" type="slidenum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044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smtClean="0"/>
              <a:t>3</a:t>
            </a:r>
            <a:r>
              <a:rPr lang="zh-CN" altLang="en-US" b="0" smtClean="0"/>
              <a:t>）</a:t>
            </a:r>
            <a:r>
              <a:rPr lang="zh-CN" altLang="en-US" sz="2000"/>
              <a:t>如果左右兄弟结点中没有“多余”的关键字，即与该结点相邻的右（左）兄弟结点中的关键字数目均等于</a:t>
            </a:r>
            <a:r>
              <a:rPr lang="en-US" altLang="zh-CN" sz="2000"/>
              <a:t>ceil(m/2)-1</a:t>
            </a:r>
            <a:r>
              <a:rPr lang="zh-CN" altLang="en-US" sz="2000"/>
              <a:t>。这种情况比较复杂。需把要删除关键字的结点与其左（或右）兄弟结点以及双亲结点中分割二者的关键字合并成一个结点</a:t>
            </a:r>
            <a:r>
              <a:rPr lang="en-US" altLang="zh-CN" sz="2000"/>
              <a:t>,</a:t>
            </a:r>
            <a:r>
              <a:rPr lang="zh-CN" altLang="en-US" sz="2000"/>
              <a:t>即在删除关键字后，该结点中剩余的关键字加指针，加上双亲结点中的关键字</a:t>
            </a:r>
            <a:r>
              <a:rPr lang="en-US" altLang="zh-CN" sz="2000"/>
              <a:t>K</a:t>
            </a:r>
            <a:r>
              <a:rPr lang="en-US" altLang="zh-CN" sz="2000" baseline="-25000"/>
              <a:t>i</a:t>
            </a:r>
            <a:r>
              <a:rPr lang="zh-CN" altLang="en-US" sz="2000"/>
              <a:t>一起，合并到</a:t>
            </a:r>
            <a:r>
              <a:rPr lang="en-US" altLang="zh-CN" sz="2000"/>
              <a:t>A</a:t>
            </a:r>
            <a:r>
              <a:rPr lang="en-US" altLang="zh-CN" sz="2000" baseline="-25000"/>
              <a:t>i</a:t>
            </a:r>
            <a:r>
              <a:rPr lang="zh-CN" altLang="en-US" sz="2000"/>
              <a:t>（是双亲结点指向该删除关键字结点的左（右）兄弟结点的指针）所指的兄弟结点中去。如果因此使双亲结点中关键字个数小于</a:t>
            </a:r>
            <a:r>
              <a:rPr lang="en-US" altLang="zh-CN" sz="2000"/>
              <a:t>ceil(m/2)-1</a:t>
            </a:r>
            <a:r>
              <a:rPr lang="zh-CN" altLang="en-US" sz="2000"/>
              <a:t>，则对此双亲结点做同样处理。以致于可能直到对根结点做这样的处理而使整个树减少一层。</a:t>
            </a:r>
            <a:endParaRPr kumimoji="1" lang="zh-CN" altLang="en-US" sz="2000"/>
          </a:p>
        </p:txBody>
      </p:sp>
      <p:sp>
        <p:nvSpPr>
          <p:cNvPr id="80899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22F019-86EA-4E92-9E46-91B2B2E2C373}" type="datetime1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12/2/2018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sp>
        <p:nvSpPr>
          <p:cNvPr id="80900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80901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CC650F-AE76-4856-A84E-AB0958A8C5D5}" type="slidenum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918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4736981A-53DB-194E-AC76-24DC8EFEC5D2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70659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7066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03E2E984-A840-4C38-A1F5-A7FAA003683C}" type="slidenum">
              <a:rPr lang="en-US" altLang="zh-CN" smtClean="0"/>
              <a:pPr>
                <a:defRPr/>
              </a:pPr>
              <a:t>89</a:t>
            </a:fld>
            <a:endParaRPr lang="en-US" altLang="zh-CN" smtClean="0"/>
          </a:p>
        </p:txBody>
      </p:sp>
      <p:sp>
        <p:nvSpPr>
          <p:cNvPr id="706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5 B-tree Remove</a:t>
            </a:r>
          </a:p>
        </p:txBody>
      </p:sp>
      <p:pic>
        <p:nvPicPr>
          <p:cNvPr id="7066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0013" y="2060576"/>
            <a:ext cx="6443662" cy="4613275"/>
          </a:xfrm>
        </p:spPr>
      </p:pic>
    </p:spTree>
    <p:extLst>
      <p:ext uri="{BB962C8B-B14F-4D97-AF65-F5344CB8AC3E}">
        <p14:creationId xmlns:p14="http://schemas.microsoft.com/office/powerpoint/2010/main" val="25079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82975E1F-F539-4B4C-B4E3-99C2768478BA}" type="datetime1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12/2/2018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46083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ahoma" panose="020B0604030504040204" pitchFamily="34" charset="0"/>
              </a:rPr>
              <a:t>数据结构与程序设计 </a:t>
            </a:r>
          </a:p>
        </p:txBody>
      </p:sp>
      <p:sp>
        <p:nvSpPr>
          <p:cNvPr id="4608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3379B05B-B27E-43A8-81AF-EC9A4B51D5DE}" type="slidenum">
              <a:rPr lang="en-US" altLang="zh-CN" sz="14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9</a:t>
            </a:fld>
            <a:endParaRPr lang="en-US" altLang="zh-CN" sz="1400">
              <a:latin typeface="Tahoma" charset="0"/>
            </a:endParaRP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>
          <a:xfrm>
            <a:off x="2459039" y="260350"/>
            <a:ext cx="7793037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/>
              <a:t>Insertions into an AVL tree</a:t>
            </a:r>
            <a:r>
              <a:rPr lang="en-US" altLang="zh-CN" sz="4000"/>
              <a:t/>
            </a:r>
            <a:br>
              <a:rPr lang="en-US" altLang="zh-CN" sz="4000"/>
            </a:br>
            <a:endParaRPr lang="en-US" altLang="zh-CN" sz="1800"/>
          </a:p>
        </p:txBody>
      </p:sp>
      <p:pic>
        <p:nvPicPr>
          <p:cNvPr id="46086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lum bright="-54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5" y="1952625"/>
            <a:ext cx="8750300" cy="2268538"/>
          </a:xfrm>
        </p:spPr>
      </p:pic>
      <p:sp>
        <p:nvSpPr>
          <p:cNvPr id="46087" name="Text Box 4"/>
          <p:cNvSpPr txBox="1">
            <a:spLocks noChangeArrowheads="1"/>
          </p:cNvSpPr>
          <p:nvPr/>
        </p:nvSpPr>
        <p:spPr bwMode="auto">
          <a:xfrm>
            <a:off x="2208213" y="4365626"/>
            <a:ext cx="8064500" cy="21240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ahoma" panose="020B0604030504040204" pitchFamily="34" charset="0"/>
              </a:rPr>
              <a:t>如图所示，在插入新节点</a:t>
            </a:r>
            <a:r>
              <a:rPr lang="en-US" altLang="zh-CN" sz="2400" b="1">
                <a:latin typeface="Tahoma" panose="020B0604030504040204" pitchFamily="34" charset="0"/>
              </a:rPr>
              <a:t>u</a:t>
            </a:r>
            <a:r>
              <a:rPr lang="zh-CN" altLang="en-US" sz="2400" b="1">
                <a:latin typeface="Tahoma" panose="020B0604030504040204" pitchFamily="34" charset="0"/>
              </a:rPr>
              <a:t>之后，</a:t>
            </a:r>
            <a:r>
              <a:rPr lang="en-US" altLang="zh-CN" sz="2400" b="1">
                <a:latin typeface="Tahoma" panose="020B0604030504040204" pitchFamily="34" charset="0"/>
              </a:rPr>
              <a:t>K</a:t>
            </a:r>
            <a:r>
              <a:rPr lang="zh-CN" altLang="en-US" sz="2400" b="1">
                <a:latin typeface="Tahoma" panose="020B0604030504040204" pitchFamily="34" charset="0"/>
              </a:rPr>
              <a:t>的平衡因子被破坏，此时需要进行调整。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latin typeface="Tahoma" panose="020B0604030504040204" pitchFamily="34" charset="0"/>
              </a:rPr>
              <a:t>问题：</a:t>
            </a:r>
            <a:r>
              <a:rPr lang="en-US" altLang="zh-CN" sz="2800" b="1">
                <a:latin typeface="Tahoma" panose="020B0604030504040204" pitchFamily="34" charset="0"/>
              </a:rPr>
              <a:t>1-</a:t>
            </a:r>
            <a:r>
              <a:rPr lang="zh-CN" altLang="en-US" sz="2800" b="1">
                <a:latin typeface="Tahoma" panose="020B0604030504040204" pitchFamily="34" charset="0"/>
              </a:rPr>
              <a:t>怎么样判断节点的平衡因子是否被破坏？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latin typeface="Tahoma" panose="020B0604030504040204" pitchFamily="34" charset="0"/>
              </a:rPr>
              <a:t>	  </a:t>
            </a:r>
            <a:r>
              <a:rPr lang="en-US" altLang="zh-CN" sz="2800" b="1">
                <a:latin typeface="Tahoma" panose="020B0604030504040204" pitchFamily="34" charset="0"/>
              </a:rPr>
              <a:t>2-</a:t>
            </a:r>
            <a:r>
              <a:rPr lang="zh-CN" altLang="en-US" sz="2800" b="1">
                <a:latin typeface="Tahoma" panose="020B0604030504040204" pitchFamily="34" charset="0"/>
              </a:rPr>
              <a:t>如何调整？</a:t>
            </a:r>
          </a:p>
        </p:txBody>
      </p:sp>
    </p:spTree>
    <p:extLst>
      <p:ext uri="{BB962C8B-B14F-4D97-AF65-F5344CB8AC3E}">
        <p14:creationId xmlns:p14="http://schemas.microsoft.com/office/powerpoint/2010/main" val="31615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73BFE09A-DC05-DD40-8A45-9B67FA7070BD}" type="datetime1">
              <a:rPr lang="en-US" altLang="zh-CN" smtClean="0"/>
              <a:pPr>
                <a:defRPr/>
              </a:pPr>
              <a:t>12/2/2018</a:t>
            </a:fld>
            <a:endParaRPr lang="en-US" altLang="zh-CN" smtClean="0"/>
          </a:p>
        </p:txBody>
      </p:sp>
      <p:sp>
        <p:nvSpPr>
          <p:cNvPr id="72707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7270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>
              <a:defRPr/>
            </a:pPr>
            <a:fld id="{5957567B-519A-431D-BDDB-61FCDAA6415B}" type="slidenum">
              <a:rPr lang="en-US" altLang="zh-CN" smtClean="0"/>
              <a:pPr>
                <a:defRPr/>
              </a:pPr>
              <a:t>90</a:t>
            </a:fld>
            <a:endParaRPr lang="en-US" altLang="zh-CN" smtClean="0"/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5 B-tree Remove</a:t>
            </a:r>
          </a:p>
        </p:txBody>
      </p:sp>
      <p:pic>
        <p:nvPicPr>
          <p:cNvPr id="727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865314"/>
            <a:ext cx="6284912" cy="499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56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删除另一实例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138" y="3429001"/>
            <a:ext cx="7772400" cy="2379663"/>
          </a:xfrm>
        </p:spPr>
      </p:pic>
      <p:sp>
        <p:nvSpPr>
          <p:cNvPr id="86019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837FC0-F0D9-4AB7-8814-E555299C3B9C}" type="datetime1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12/2/2018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sp>
        <p:nvSpPr>
          <p:cNvPr id="86020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86021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886F9D-7CB6-40B5-9771-B28804253B9F}" type="slidenum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55889" y="2024064"/>
            <a:ext cx="3462337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en-US" sz="2800" b="1">
                <a:latin typeface="Times New Roman" panose="02020603050405020304" pitchFamily="18" charset="0"/>
              </a:rPr>
              <a:t>删除非叶子节点</a:t>
            </a:r>
          </a:p>
        </p:txBody>
      </p:sp>
    </p:spTree>
    <p:extLst>
      <p:ext uri="{BB962C8B-B14F-4D97-AF65-F5344CB8AC3E}">
        <p14:creationId xmlns:p14="http://schemas.microsoft.com/office/powerpoint/2010/main" val="22775295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删除叶子节点</a:t>
            </a:r>
            <a:r>
              <a:rPr kumimoji="1" lang="en-US" altLang="zh-CN"/>
              <a:t>-</a:t>
            </a:r>
            <a:r>
              <a:rPr kumimoji="1" lang="zh-CN" altLang="en-US"/>
              <a:t>情况</a:t>
            </a:r>
            <a:r>
              <a:rPr kumimoji="1" lang="en-US" altLang="zh-CN"/>
              <a:t>(1)</a:t>
            </a:r>
            <a:endParaRPr kumimoji="1" lang="zh-CN" altLang="en-US"/>
          </a:p>
        </p:txBody>
      </p:sp>
      <p:sp>
        <p:nvSpPr>
          <p:cNvPr id="87043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E8A234-A3FC-4B0D-8EEC-1F10C80FDC28}" type="datetime1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12/2/2018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sp>
        <p:nvSpPr>
          <p:cNvPr id="87044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87045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F26107-375E-4F31-91C1-E2A3B05CAB2E}" type="slidenum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pic>
        <p:nvPicPr>
          <p:cNvPr id="87046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033713"/>
            <a:ext cx="84328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343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mtClean="0"/>
              <a:t>删除叶子节点</a:t>
            </a:r>
            <a:r>
              <a:rPr kumimoji="1" lang="en-US" altLang="zh-CN" smtClean="0"/>
              <a:t>-</a:t>
            </a:r>
            <a:r>
              <a:rPr kumimoji="1" lang="zh-CN" altLang="en-US" smtClean="0"/>
              <a:t>情况</a:t>
            </a:r>
            <a:r>
              <a:rPr kumimoji="1" lang="en-US" altLang="zh-CN" smtClean="0"/>
              <a:t>(2)</a:t>
            </a:r>
            <a:endParaRPr kumimoji="1" lang="zh-CN" altLang="en-US" smtClean="0"/>
          </a:p>
          <a:p>
            <a:endParaRPr kumimoji="1" lang="zh-CN" altLang="en-US" smtClean="0"/>
          </a:p>
        </p:txBody>
      </p:sp>
      <p:sp>
        <p:nvSpPr>
          <p:cNvPr id="88067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36AF80-1A01-4E74-B4F5-A2A4D60001BE}" type="datetime1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12/2/2018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sp>
        <p:nvSpPr>
          <p:cNvPr id="88068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88069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3032D8-28E0-4600-9A4F-12D279231BC6}" type="slidenum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pic>
        <p:nvPicPr>
          <p:cNvPr id="88070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213100"/>
            <a:ext cx="86741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8428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删除叶子节点</a:t>
            </a:r>
            <a:r>
              <a:rPr kumimoji="1" lang="en-US" altLang="zh-CN" smtClean="0"/>
              <a:t>-</a:t>
            </a:r>
            <a:r>
              <a:rPr kumimoji="1" lang="zh-CN" altLang="en-US" smtClean="0"/>
              <a:t>情况</a:t>
            </a:r>
            <a:r>
              <a:rPr kumimoji="1" lang="en-US" altLang="zh-CN" smtClean="0"/>
              <a:t>(3)</a:t>
            </a:r>
            <a:endParaRPr kumimoji="1" lang="zh-CN" altLang="en-US" smtClean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850" y="1577975"/>
            <a:ext cx="7772400" cy="2381250"/>
          </a:xfrm>
        </p:spPr>
      </p:pic>
      <p:sp>
        <p:nvSpPr>
          <p:cNvPr id="89091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1830ED-3393-4075-BABF-1EA38E3873FC}" type="datetime1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12/2/2018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sp>
        <p:nvSpPr>
          <p:cNvPr id="89092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89093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03E331-9675-4AFC-9414-3B64FC392D5D}" type="slidenum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pic>
        <p:nvPicPr>
          <p:cNvPr id="89094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1" y="4070350"/>
            <a:ext cx="479266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1474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 smtClean="0"/>
              <a:t>B+</a:t>
            </a:r>
            <a:r>
              <a:rPr kumimoji="1" lang="zh-CN" altLang="en-US" dirty="0" smtClean="0"/>
              <a:t>树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083" y="1964555"/>
            <a:ext cx="9311140" cy="3594100"/>
          </a:xfrm>
        </p:spPr>
      </p:pic>
      <p:sp>
        <p:nvSpPr>
          <p:cNvPr id="92163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003B33-FD0E-46FB-83B9-D5AFCA8036AD}" type="datetime1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12/2/2018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  <p:sp>
        <p:nvSpPr>
          <p:cNvPr id="92164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92165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808C5D-5AC5-4D6D-BB2D-8E4D0FBDCFFA}" type="slidenum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6181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B+</a:t>
            </a:r>
            <a:r>
              <a:rPr kumimoji="1" lang="zh-CN" altLang="en-US" smtClean="0"/>
              <a:t>树与</a:t>
            </a:r>
            <a:r>
              <a:rPr kumimoji="1" lang="en-US" altLang="zh-CN" smtClean="0"/>
              <a:t>B</a:t>
            </a:r>
            <a:r>
              <a:rPr kumimoji="1" lang="zh-CN" altLang="en-US" smtClean="0"/>
              <a:t>树的区别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(1) B+</a:t>
            </a:r>
            <a:r>
              <a:rPr lang="zh-CN" altLang="en-US"/>
              <a:t>树改进了</a:t>
            </a:r>
            <a:r>
              <a:rPr lang="en-US" altLang="zh-CN"/>
              <a:t>B</a:t>
            </a:r>
            <a:r>
              <a:rPr lang="zh-CN" altLang="en-US"/>
              <a:t>树</a:t>
            </a:r>
            <a:r>
              <a:rPr lang="en-US" altLang="zh-CN"/>
              <a:t>, </a:t>
            </a:r>
            <a:r>
              <a:rPr lang="zh-CN" altLang="en-US"/>
              <a:t>让内结点只作索引使用</a:t>
            </a:r>
            <a:r>
              <a:rPr lang="en-US" altLang="zh-CN"/>
              <a:t>, </a:t>
            </a:r>
            <a:r>
              <a:rPr lang="zh-CN" altLang="en-US"/>
              <a:t>去掉了其中指向</a:t>
            </a:r>
            <a:r>
              <a:rPr lang="en-US" altLang="zh-CN"/>
              <a:t>data record</a:t>
            </a:r>
            <a:r>
              <a:rPr lang="zh-CN" altLang="en-US"/>
              <a:t>的指针</a:t>
            </a:r>
            <a:r>
              <a:rPr lang="en-US" altLang="zh-CN"/>
              <a:t>, </a:t>
            </a:r>
            <a:r>
              <a:rPr lang="zh-CN" altLang="en-US"/>
              <a:t>使得每个结点中能够存放更多的</a:t>
            </a:r>
            <a:r>
              <a:rPr lang="en-US" altLang="zh-CN"/>
              <a:t>key, </a:t>
            </a:r>
            <a:r>
              <a:rPr lang="zh-CN" altLang="en-US"/>
              <a:t>因此能有更大的出度</a:t>
            </a:r>
            <a:r>
              <a:rPr lang="en-US" altLang="zh-CN"/>
              <a:t>. </a:t>
            </a:r>
            <a:r>
              <a:rPr lang="zh-CN" altLang="en-US"/>
              <a:t>这有什么用</a:t>
            </a:r>
            <a:r>
              <a:rPr lang="en-US" altLang="zh-CN"/>
              <a:t>? </a:t>
            </a:r>
            <a:r>
              <a:rPr lang="zh-CN" altLang="en-US"/>
              <a:t>这样就意味着存放同样多的</a:t>
            </a:r>
            <a:r>
              <a:rPr lang="en-US" altLang="zh-CN"/>
              <a:t>key, </a:t>
            </a:r>
            <a:r>
              <a:rPr lang="zh-CN" altLang="en-US"/>
              <a:t>树的层高能进一步被压缩</a:t>
            </a:r>
            <a:r>
              <a:rPr lang="en-US" altLang="zh-CN"/>
              <a:t>, </a:t>
            </a:r>
            <a:r>
              <a:rPr lang="zh-CN" altLang="en-US"/>
              <a:t>使得检索的时间更短</a:t>
            </a:r>
            <a:r>
              <a:rPr lang="en-US" altLang="zh-CN"/>
              <a:t>. </a:t>
            </a:r>
          </a:p>
          <a:p>
            <a:r>
              <a:rPr lang="en-US" altLang="zh-CN"/>
              <a:t>(2)</a:t>
            </a:r>
            <a:r>
              <a:rPr lang="zh-CN" altLang="en-US"/>
              <a:t>当然了</a:t>
            </a:r>
            <a:r>
              <a:rPr lang="en-US" altLang="zh-CN"/>
              <a:t>,</a:t>
            </a:r>
            <a:r>
              <a:rPr lang="zh-CN" altLang="en-US"/>
              <a:t>由于底部的叶子结点是链表形式</a:t>
            </a:r>
            <a:r>
              <a:rPr lang="en-US" altLang="zh-CN"/>
              <a:t>, </a:t>
            </a:r>
            <a:r>
              <a:rPr lang="zh-CN" altLang="en-US"/>
              <a:t>因此也可以实现更方便的顺序遍历</a:t>
            </a:r>
            <a:r>
              <a:rPr lang="en-US" altLang="zh-CN"/>
              <a:t>/</a:t>
            </a:r>
            <a:r>
              <a:rPr lang="zh-CN" altLang="en-US"/>
              <a:t>范围查找</a:t>
            </a: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/>
              <a:t/>
            </a:r>
            <a:br>
              <a:rPr lang="en-US" altLang="zh-CN" smtClean="0"/>
            </a:br>
            <a:endParaRPr kumimoji="1" lang="zh-CN" altLang="en-US" smtClean="0"/>
          </a:p>
        </p:txBody>
      </p:sp>
      <p:sp>
        <p:nvSpPr>
          <p:cNvPr id="9318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>
                <a:latin typeface="Tahoma" panose="020B0604030504040204" pitchFamily="34" charset="0"/>
              </a:rPr>
              <a:t>数据结构与程序设计</a:t>
            </a:r>
          </a:p>
        </p:txBody>
      </p:sp>
      <p:sp>
        <p:nvSpPr>
          <p:cNvPr id="93188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FC28F9-B782-4123-BE50-A3BE2916743C}" type="slidenum">
              <a:rPr lang="en-US" altLang="zh-CN" sz="1400" b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zh-CN" sz="1400" b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974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4514</Words>
  <Application>Microsoft Office PowerPoint</Application>
  <PresentationFormat>宽屏</PresentationFormat>
  <Paragraphs>941</Paragraphs>
  <Slides>96</Slides>
  <Notes>76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5" baseType="lpstr">
      <vt:lpstr>等线</vt:lpstr>
      <vt:lpstr>等线 Light</vt:lpstr>
      <vt:lpstr>宋体</vt:lpstr>
      <vt:lpstr>Arial</vt:lpstr>
      <vt:lpstr>Tahoma</vt:lpstr>
      <vt:lpstr>Times New Roman</vt:lpstr>
      <vt:lpstr>Wingdings</vt:lpstr>
      <vt:lpstr>Office 主题​​</vt:lpstr>
      <vt:lpstr>位图图像</vt:lpstr>
      <vt:lpstr>W10-AVL, Trie, B树</vt:lpstr>
      <vt:lpstr>AVL Trees </vt:lpstr>
      <vt:lpstr>平衡因子</vt:lpstr>
      <vt:lpstr>Height Balance: AVL Trees </vt:lpstr>
      <vt:lpstr>Height Balance: AVL Trees </vt:lpstr>
      <vt:lpstr>Height Balance: non-AVL Trees </vt:lpstr>
      <vt:lpstr>AVL树插入的方法</vt:lpstr>
      <vt:lpstr>Insertions into an AVL tree </vt:lpstr>
      <vt:lpstr>Insertions into an AVL tree </vt:lpstr>
      <vt:lpstr>Insertions into an AVL tree</vt:lpstr>
      <vt:lpstr>在Subroot的左子树插入节点后的情况分析：</vt:lpstr>
      <vt:lpstr>在Subroot的右子树插入节点后的情况分析：</vt:lpstr>
      <vt:lpstr>练习-请参照前面规则</vt:lpstr>
      <vt:lpstr>如何调整</vt:lpstr>
      <vt:lpstr>LL, LR, RL, RR</vt:lpstr>
      <vt:lpstr>LL: 右旋</vt:lpstr>
      <vt:lpstr>RR: 左旋</vt:lpstr>
      <vt:lpstr>练习-如何对m进行调整？(RR型）</vt:lpstr>
      <vt:lpstr>第二种情况：RL型-需要做两次旋转</vt:lpstr>
      <vt:lpstr>PowerPoint 演示文稿</vt:lpstr>
      <vt:lpstr>举例-插入p, RL型</vt:lpstr>
      <vt:lpstr>练习-LR型</vt:lpstr>
      <vt:lpstr>示例-按1-9的顺序插入</vt:lpstr>
      <vt:lpstr>AVL Trees--Main</vt:lpstr>
      <vt:lpstr>AVL Trees--Main</vt:lpstr>
      <vt:lpstr>AVL Trees--Main</vt:lpstr>
      <vt:lpstr>示例-按照9到1的顺序插入</vt:lpstr>
      <vt:lpstr>AVL Trees--Main</vt:lpstr>
      <vt:lpstr>AVL Trees--Main</vt:lpstr>
      <vt:lpstr>AVL Trees--Main</vt:lpstr>
      <vt:lpstr>10.4.3 AVL的删除操作</vt:lpstr>
      <vt:lpstr>平衡因子的分析（1）-无调整情况</vt:lpstr>
      <vt:lpstr>平衡因子的分析（2）-RR（注意这里的RR与之前略有区别）</vt:lpstr>
      <vt:lpstr>平衡因子的分析（3）-RL</vt:lpstr>
      <vt:lpstr>Example：Remove P487</vt:lpstr>
      <vt:lpstr>Example：Remove P487</vt:lpstr>
      <vt:lpstr>Example：Remove P487</vt:lpstr>
      <vt:lpstr>Example：Remove P487</vt:lpstr>
      <vt:lpstr>AVL练习</vt:lpstr>
      <vt:lpstr>AVL练习</vt:lpstr>
      <vt:lpstr>Trie树 </vt:lpstr>
      <vt:lpstr>Tries (retrieval):  Lexicographic Search Trees(字典树) </vt:lpstr>
      <vt:lpstr>PowerPoint 演示文稿</vt:lpstr>
      <vt:lpstr>Tries (retrieval): Lexicographic Search Trees 特点分析</vt:lpstr>
      <vt:lpstr>C++ Trie Declarations（实现中用到的两个函数）</vt:lpstr>
      <vt:lpstr>C++ Trie Declarations</vt:lpstr>
      <vt:lpstr>Trie—Trie_node</vt:lpstr>
      <vt:lpstr>Trie—Trie_node</vt:lpstr>
      <vt:lpstr>Trie—Trie_node</vt:lpstr>
      <vt:lpstr>Trie—Trie_node --Key</vt:lpstr>
      <vt:lpstr>Trie—Trie_node --Key</vt:lpstr>
      <vt:lpstr>Trie—Trie_node --Record</vt:lpstr>
      <vt:lpstr>Trie—Trie_node --Record</vt:lpstr>
      <vt:lpstr>Trie—Trie_node --Record</vt:lpstr>
      <vt:lpstr>Trie-declaration</vt:lpstr>
      <vt:lpstr>Trie</vt:lpstr>
      <vt:lpstr>Trie-search:思考：在图11.7中查找单词cacb的过程。 从root向叶子节点搜索，找到单词存放的节点位置，如果中途碰到NULL节点表示该单词不存在。</vt:lpstr>
      <vt:lpstr>Trie-search “cacb”的查找分析</vt:lpstr>
      <vt:lpstr>Trie-search “aabd”的查找分析</vt:lpstr>
      <vt:lpstr>Trie-search</vt:lpstr>
      <vt:lpstr>Trie-search</vt:lpstr>
      <vt:lpstr>Trie-insert:思考：在图11.7中插入单词aabc的过程。 从root向叶子节点搜索，找到单词存放的节点位置，并将单词放入该位置。</vt:lpstr>
      <vt:lpstr>Trie-insert “aabc”的插入分析</vt:lpstr>
      <vt:lpstr>Trie-insert</vt:lpstr>
      <vt:lpstr>Trie-insert</vt:lpstr>
      <vt:lpstr>B树</vt:lpstr>
      <vt:lpstr>Multiway Search Trees</vt:lpstr>
      <vt:lpstr>PowerPoint 演示文稿</vt:lpstr>
      <vt:lpstr>Balanced Multiway Trees (B-Trees) p536</vt:lpstr>
      <vt:lpstr>B-Trees 示例（根节点可小于m/2）, m=5</vt:lpstr>
      <vt:lpstr>Data Structure - B_node(1) P539</vt:lpstr>
      <vt:lpstr>Data Structure - B_node(1) P539</vt:lpstr>
      <vt:lpstr>Discuss - B_node(2)</vt:lpstr>
      <vt:lpstr>B树-查找操作-search target Key ‘u’ or ‘h’</vt:lpstr>
      <vt:lpstr>Discuss: B-tree search a node</vt:lpstr>
      <vt:lpstr>插入操作-Insertion into a B-Tree</vt:lpstr>
      <vt:lpstr>B树插入操作-分裂操作是核心</vt:lpstr>
      <vt:lpstr>示例： Growth of 5 B-tree P538</vt:lpstr>
      <vt:lpstr>示例： Growth of 5 B-tree P538</vt:lpstr>
      <vt:lpstr>Example Growth of 5 B-tree P538</vt:lpstr>
      <vt:lpstr>PowerPoint 演示文稿</vt:lpstr>
      <vt:lpstr>PowerPoint 演示文稿</vt:lpstr>
      <vt:lpstr>PowerPoint 演示文稿</vt:lpstr>
      <vt:lpstr>B-tree insert: push down</vt:lpstr>
      <vt:lpstr>B-tree 删除操作-非叶子节点删除</vt:lpstr>
      <vt:lpstr>叶子节点删除</vt:lpstr>
      <vt:lpstr>PowerPoint 演示文稿</vt:lpstr>
      <vt:lpstr>PowerPoint 演示文稿</vt:lpstr>
      <vt:lpstr>5 B-tree Remove</vt:lpstr>
      <vt:lpstr>5 B-tree Remove</vt:lpstr>
      <vt:lpstr>删除另一实例</vt:lpstr>
      <vt:lpstr>PowerPoint 演示文稿</vt:lpstr>
      <vt:lpstr>PowerPoint 演示文稿</vt:lpstr>
      <vt:lpstr>删除叶子节点-情况(3)</vt:lpstr>
      <vt:lpstr>B+树</vt:lpstr>
      <vt:lpstr>B+树与B树的区别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W10-堆</dc:title>
  <dc:creator>hu huiqi</dc:creator>
  <cp:lastModifiedBy>hu huiqi</cp:lastModifiedBy>
  <cp:revision>18</cp:revision>
  <dcterms:created xsi:type="dcterms:W3CDTF">2018-11-21T02:43:32Z</dcterms:created>
  <dcterms:modified xsi:type="dcterms:W3CDTF">2018-12-01T18:50:28Z</dcterms:modified>
</cp:coreProperties>
</file>